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792" r:id="rId2"/>
  </p:sldMasterIdLst>
  <p:notesMasterIdLst>
    <p:notesMasterId r:id="rId55"/>
  </p:notesMasterIdLst>
  <p:sldIdLst>
    <p:sldId id="256" r:id="rId3"/>
    <p:sldId id="283" r:id="rId4"/>
    <p:sldId id="284" r:id="rId5"/>
    <p:sldId id="285" r:id="rId6"/>
    <p:sldId id="271" r:id="rId7"/>
    <p:sldId id="290" r:id="rId8"/>
    <p:sldId id="287" r:id="rId9"/>
    <p:sldId id="288" r:id="rId10"/>
    <p:sldId id="286" r:id="rId11"/>
    <p:sldId id="296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297" r:id="rId22"/>
    <p:sldId id="291" r:id="rId23"/>
    <p:sldId id="308" r:id="rId24"/>
    <p:sldId id="310" r:id="rId25"/>
    <p:sldId id="309" r:id="rId26"/>
    <p:sldId id="311" r:id="rId27"/>
    <p:sldId id="313" r:id="rId28"/>
    <p:sldId id="312" r:id="rId29"/>
    <p:sldId id="314" r:id="rId30"/>
    <p:sldId id="315" r:id="rId31"/>
    <p:sldId id="317" r:id="rId32"/>
    <p:sldId id="318" r:id="rId33"/>
    <p:sldId id="319" r:id="rId34"/>
    <p:sldId id="320" r:id="rId35"/>
    <p:sldId id="295" r:id="rId36"/>
    <p:sldId id="321" r:id="rId37"/>
    <p:sldId id="333" r:id="rId38"/>
    <p:sldId id="322" r:id="rId39"/>
    <p:sldId id="323" r:id="rId40"/>
    <p:sldId id="316" r:id="rId41"/>
    <p:sldId id="325" r:id="rId42"/>
    <p:sldId id="324" r:id="rId43"/>
    <p:sldId id="292" r:id="rId44"/>
    <p:sldId id="293" r:id="rId45"/>
    <p:sldId id="294" r:id="rId46"/>
    <p:sldId id="326" r:id="rId47"/>
    <p:sldId id="298" r:id="rId48"/>
    <p:sldId id="332" r:id="rId49"/>
    <p:sldId id="328" r:id="rId50"/>
    <p:sldId id="329" r:id="rId51"/>
    <p:sldId id="289" r:id="rId52"/>
    <p:sldId id="330" r:id="rId53"/>
    <p:sldId id="279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21" autoAdjust="0"/>
  </p:normalViewPr>
  <p:slideViewPr>
    <p:cSldViewPr>
      <p:cViewPr varScale="1">
        <p:scale>
          <a:sx n="65" d="100"/>
          <a:sy n="65" d="100"/>
        </p:scale>
        <p:origin x="-145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Считают себя патриотами РФ</c:v>
                </c:pt>
              </c:strCache>
            </c:strRef>
          </c:tx>
          <c:cat>
            <c:strRef>
              <c:f>Лист1!$A$2:$A$5</c:f>
              <c:strCache>
                <c:ptCount val="1"/>
                <c:pt idx="0">
                  <c:v>%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Гордятся Победой в ВОВ</c:v>
                </c:pt>
              </c:strCache>
            </c:strRef>
          </c:tx>
          <c:cat>
            <c:strRef>
              <c:f>Лист1!$A$2:$A$5</c:f>
              <c:strCache>
                <c:ptCount val="1"/>
                <c:pt idx="0">
                  <c:v>%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95.1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 полной мере ощущают себя гражданами РФ</c:v>
                </c:pt>
              </c:strCache>
            </c:strRef>
          </c:tx>
          <c:cat>
            <c:strRef>
              <c:f>Лист1!$A$2:$A$5</c:f>
              <c:strCache>
                <c:ptCount val="1"/>
                <c:pt idx="0">
                  <c:v>%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75.900000000000006</c:v>
                </c:pt>
              </c:numCache>
            </c:numRef>
          </c:val>
        </c:ser>
        <c:axId val="111092480"/>
        <c:axId val="111094016"/>
      </c:barChart>
      <c:catAx>
        <c:axId val="111092480"/>
        <c:scaling>
          <c:orientation val="minMax"/>
        </c:scaling>
        <c:axPos val="b"/>
        <c:tickLblPos val="nextTo"/>
        <c:crossAx val="111094016"/>
        <c:crosses val="autoZero"/>
        <c:auto val="1"/>
        <c:lblAlgn val="ctr"/>
        <c:lblOffset val="100"/>
      </c:catAx>
      <c:valAx>
        <c:axId val="111094016"/>
        <c:scaling>
          <c:orientation val="minMax"/>
        </c:scaling>
        <c:axPos val="l"/>
        <c:majorGridlines/>
        <c:numFmt formatCode="General" sourceLinked="1"/>
        <c:tickLblPos val="nextTo"/>
        <c:crossAx val="111092480"/>
        <c:crosses val="autoZero"/>
        <c:crossBetween val="between"/>
      </c:valAx>
    </c:plotArea>
    <c:legend>
      <c:legendPos val="r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Как Вы оцениваете деятельность экстремистских организаций?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Негативно</c:v>
                </c:pt>
                <c:pt idx="1">
                  <c:v>Воздержусь</c:v>
                </c:pt>
                <c:pt idx="2">
                  <c:v>Безразлично</c:v>
                </c:pt>
                <c:pt idx="3">
                  <c:v>Положительно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80</c:v>
                </c:pt>
                <c:pt idx="1">
                  <c:v>18</c:v>
                </c:pt>
                <c:pt idx="2">
                  <c:v>2</c:v>
                </c:pt>
                <c:pt idx="3">
                  <c:v>1.2</c:v>
                </c:pt>
              </c:numCache>
            </c:numRef>
          </c:val>
        </c:ser>
        <c:firstSliceAng val="0"/>
      </c:pieChart>
    </c:plotArea>
    <c:legend>
      <c:legendPos val="r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Готовы ли Вы служить в рядах Вооруженных сил РФ?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Да, без всяких условий</c:v>
                </c:pt>
                <c:pt idx="1">
                  <c:v>Да, но только после заключения контракта</c:v>
                </c:pt>
                <c:pt idx="2">
                  <c:v>Нет, ни при каких причинах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87</c:v>
                </c:pt>
                <c:pt idx="1">
                  <c:v>13</c:v>
                </c:pt>
                <c:pt idx="2">
                  <c:v>0</c:v>
                </c:pt>
              </c:numCache>
            </c:numRef>
          </c:val>
        </c:ser>
      </c:pie3DChart>
    </c:plotArea>
    <c:legend>
      <c:legendPos val="r"/>
      <c:legendEntry>
        <c:idx val="3"/>
        <c:delete val="1"/>
      </c:legendEntry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5C7660-D9AA-4E62-9BCD-A69754B24E2A}" type="datetimeFigureOut">
              <a:rPr lang="ru-RU" smtClean="0"/>
              <a:pPr/>
              <a:t>18.04.2016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520C0E-9814-44D0-8A95-CB16597673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48189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20C0E-9814-44D0-8A95-CB16597673B2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20C0E-9814-44D0-8A95-CB16597673B2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20C0E-9814-44D0-8A95-CB16597673B2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20C0E-9814-44D0-8A95-CB16597673B2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20C0E-9814-44D0-8A95-CB16597673B2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20C0E-9814-44D0-8A95-CB16597673B2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20C0E-9814-44D0-8A95-CB16597673B2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20C0E-9814-44D0-8A95-CB16597673B2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20C0E-9814-44D0-8A95-CB16597673B2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AEF32-277F-44E3-9C62-54619BBFDB61}" type="datetimeFigureOut">
              <a:rPr lang="ru-RU" smtClean="0"/>
              <a:pPr/>
              <a:t>18.04.2016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FFBD6-7056-4EEB-99FD-0A65C5A614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AEF32-277F-44E3-9C62-54619BBFDB61}" type="datetimeFigureOut">
              <a:rPr lang="ru-RU" smtClean="0"/>
              <a:pPr/>
              <a:t>18.04.2016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FFBD6-7056-4EEB-99FD-0A65C5A614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AEF32-277F-44E3-9C62-54619BBFDB61}" type="datetimeFigureOut">
              <a:rPr lang="ru-RU" smtClean="0"/>
              <a:pPr/>
              <a:t>18.04.2016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FFBD6-7056-4EEB-99FD-0A65C5A614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A6002-6A31-47B7-9365-E318A8DEB5A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9935369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D166A-3811-462A-A41E-74F76C375F2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2746677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6B344-8595-41DA-B9F1-6CCA0F4B40A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6392611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606B1-DD7E-4A79-84AC-9C194AC4A9B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95442"/>
      </p:ext>
    </p:extLst>
  </p:cSld>
  <p:clrMapOvr>
    <a:masterClrMapping/>
  </p:clrMapOvr>
  <p:transition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F83C6-CAF9-4ECC-A895-8A5435B2330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4827442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ACE6C-85E0-4F81-8CB0-A76894E5993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606320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E4AEE-32E1-4EA6-9A9E-8EAC88623E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1174203"/>
      </p:ext>
    </p:extLst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F4BBD-9C44-40EC-9CF3-0BCB3CF9F4F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8217691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AEF32-277F-44E3-9C62-54619BBFDB61}" type="datetimeFigureOut">
              <a:rPr lang="ru-RU" smtClean="0"/>
              <a:pPr/>
              <a:t>18.04.2016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FFBD6-7056-4EEB-99FD-0A65C5A614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E07BB-17B1-46AE-9976-369CA7F7F09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9749123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52393-B406-4D99-B113-415739E353F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1530568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5CF4A-584F-42A3-8630-B3F90B5BC44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7432281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AEF32-277F-44E3-9C62-54619BBFDB61}" type="datetimeFigureOut">
              <a:rPr lang="ru-RU" smtClean="0"/>
              <a:pPr/>
              <a:t>18.04.2016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FFBD6-7056-4EEB-99FD-0A65C5A614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AEF32-277F-44E3-9C62-54619BBFDB61}" type="datetimeFigureOut">
              <a:rPr lang="ru-RU" smtClean="0"/>
              <a:pPr/>
              <a:t>18.04.2016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FFBD6-7056-4EEB-99FD-0A65C5A614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AEF32-277F-44E3-9C62-54619BBFDB61}" type="datetimeFigureOut">
              <a:rPr lang="ru-RU" smtClean="0"/>
              <a:pPr/>
              <a:t>18.04.2016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FFBD6-7056-4EEB-99FD-0A65C5A614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AEF32-277F-44E3-9C62-54619BBFDB61}" type="datetimeFigureOut">
              <a:rPr lang="ru-RU" smtClean="0"/>
              <a:pPr/>
              <a:t>18.04.2016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FFBD6-7056-4EEB-99FD-0A65C5A614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AEF32-277F-44E3-9C62-54619BBFDB61}" type="datetimeFigureOut">
              <a:rPr lang="ru-RU" smtClean="0"/>
              <a:pPr/>
              <a:t>18.04.2016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FFBD6-7056-4EEB-99FD-0A65C5A614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AEF32-277F-44E3-9C62-54619BBFDB61}" type="datetimeFigureOut">
              <a:rPr lang="ru-RU" smtClean="0"/>
              <a:pPr/>
              <a:t>18.04.2016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FFBD6-7056-4EEB-99FD-0A65C5A614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AEF32-277F-44E3-9C62-54619BBFDB61}" type="datetimeFigureOut">
              <a:rPr lang="ru-RU" smtClean="0"/>
              <a:pPr/>
              <a:t>18.04.2016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FFBD6-7056-4EEB-99FD-0A65C5A614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AEF32-277F-44E3-9C62-54619BBFDB61}" type="datetimeFigureOut">
              <a:rPr lang="ru-RU" smtClean="0"/>
              <a:pPr/>
              <a:t>18.04.2016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FFBD6-7056-4EEB-99FD-0A65C5A6142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0655AA-0550-457E-9B5A-0A4A71F62BC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4420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Безымянный352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500166" y="214290"/>
            <a:ext cx="6429420" cy="785818"/>
          </a:xfrm>
          <a:prstGeom prst="rect">
            <a:avLst/>
          </a:prstGeom>
          <a:solidFill>
            <a:srgbClr val="00B050">
              <a:alpha val="48000"/>
            </a:srgbClr>
          </a:solidFill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Городской округ </a:t>
            </a:r>
            <a:r>
              <a:rPr lang="ru-RU" sz="4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Кинель</a:t>
            </a:r>
            <a:endParaRPr lang="ru-RU" sz="4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0" descr="kinel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719137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http://cs617224.vk.me/v617224388/8fad/X2k3oxOesq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671" y="1404459"/>
            <a:ext cx="3672408" cy="2754306"/>
          </a:xfrm>
          <a:prstGeom prst="rect">
            <a:avLst/>
          </a:prstGeom>
          <a:noFill/>
          <a:ln w="603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http://cs413718.vk.me/v413718687/274f/m5Hl3nv1_UU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709" y="2204864"/>
            <a:ext cx="2891787" cy="2189535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Презентация\Тимуровци\DSC_084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832433"/>
            <a:ext cx="2518579" cy="16790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G:\Презентация\Тимуровци\DSC_084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22" y="4832432"/>
            <a:ext cx="2518579" cy="16790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G:\Презентация\Тимуровци\DSC_084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22" y="4875473"/>
            <a:ext cx="2518579" cy="16790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G:\Презентация\P302589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824" y="4415157"/>
            <a:ext cx="2561556" cy="1921167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G:\Презентация\Журавлики\5GE4An2A1oQ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7" y="2151695"/>
            <a:ext cx="3251716" cy="2166964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854" y="4005064"/>
            <a:ext cx="3170043" cy="2112537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G:\Презентация\Тимуровци\DSC_084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43446"/>
            <a:ext cx="2896850" cy="1931234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1000100" y="928670"/>
            <a:ext cx="7429552" cy="499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ru-RU" sz="4000" b="1" spc="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Формирование моральных и нравственных качеств патриотизма в сознании жителей, развитие волонтерского движения как важного элемента нравственно-патриотического воспитания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2917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Скругленный прямоугольник 1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2240"/>
            <a:ext cx="3571868" cy="545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>
            <a:spLocks noChangeArrowheads="1"/>
          </p:cNvSpPr>
          <p:nvPr/>
        </p:nvSpPr>
        <p:spPr bwMode="auto">
          <a:xfrm>
            <a:off x="3643306" y="1701799"/>
            <a:ext cx="5249869" cy="4391497"/>
          </a:xfrm>
          <a:prstGeom prst="rect">
            <a:avLst/>
          </a:prstGeom>
          <a:solidFill>
            <a:srgbClr val="CCFFFF">
              <a:alpha val="47000"/>
            </a:srgbClr>
          </a:solidFill>
          <a:ln w="0" algn="ctr">
            <a:solidFill>
              <a:schemeClr val="bg1">
                <a:alpha val="50195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lvl="0" algn="just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 городском округе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Кинель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проведено более 50 мероприятий с общим охватом более 17 тысяч человек.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22"/>
          <p:cNvSpPr>
            <a:spLocks noChangeArrowheads="1"/>
          </p:cNvSpPr>
          <p:nvPr/>
        </p:nvSpPr>
        <p:spPr bwMode="auto">
          <a:xfrm>
            <a:off x="428596" y="330202"/>
            <a:ext cx="8215370" cy="812782"/>
          </a:xfrm>
          <a:prstGeom prst="rect">
            <a:avLst/>
          </a:prstGeom>
          <a:solidFill>
            <a:srgbClr val="003366">
              <a:alpha val="36000"/>
            </a:srgbClr>
          </a:solidFill>
          <a:ln w="0" algn="ctr">
            <a:solidFill>
              <a:schemeClr val="bg1">
                <a:alpha val="50195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110905">
              <a:defRPr/>
            </a:pPr>
            <a:endParaRPr lang="ru-RU" sz="2200" dirty="0">
              <a:solidFill>
                <a:prstClr val="white"/>
              </a:solidFill>
            </a:endParaRPr>
          </a:p>
        </p:txBody>
      </p:sp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428596" y="434962"/>
            <a:ext cx="8215370" cy="56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ru-RU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Празднование 70-летия Великой Победы</a:t>
            </a:r>
            <a:endParaRPr lang="ru-RU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 descr="F:\Презентация\Фото ветеранов\IMG_2264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 bwMode="auto">
          <a:xfrm>
            <a:off x="500034" y="2153518"/>
            <a:ext cx="2521060" cy="3561498"/>
          </a:xfrm>
          <a:prstGeom prst="rect">
            <a:avLst/>
          </a:prstGeom>
          <a:noFill/>
          <a:ln w="34925">
            <a:solidFill>
              <a:sysClr val="window" lastClr="FFFF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12917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Скругленный прямоугольник 1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6" y="1071546"/>
            <a:ext cx="3286116" cy="621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22"/>
          <p:cNvSpPr>
            <a:spLocks noChangeArrowheads="1"/>
          </p:cNvSpPr>
          <p:nvPr/>
        </p:nvSpPr>
        <p:spPr bwMode="auto">
          <a:xfrm>
            <a:off x="214282" y="330202"/>
            <a:ext cx="8715436" cy="1169972"/>
          </a:xfrm>
          <a:prstGeom prst="rect">
            <a:avLst/>
          </a:prstGeom>
          <a:solidFill>
            <a:srgbClr val="003366">
              <a:alpha val="36000"/>
            </a:srgbClr>
          </a:solidFill>
          <a:ln w="0" algn="ctr">
            <a:solidFill>
              <a:schemeClr val="bg1">
                <a:alpha val="50195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110905">
              <a:defRPr/>
            </a:pPr>
            <a:endParaRPr lang="ru-RU" sz="2200" dirty="0">
              <a:solidFill>
                <a:prstClr val="white"/>
              </a:solidFill>
            </a:endParaRPr>
          </a:p>
        </p:txBody>
      </p:sp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285720" y="357166"/>
            <a:ext cx="8643998" cy="10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ru-RU" sz="3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Волонтерский корпус городского округа </a:t>
            </a:r>
            <a:r>
              <a:rPr lang="ru-RU" sz="3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Кинель</a:t>
            </a:r>
            <a:r>
              <a:rPr lang="ru-RU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«Волонтеры Победы»</a:t>
            </a:r>
            <a:endParaRPr lang="ru-RU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 descr="F:\Презентация\Фото ветеранов\IMG_2264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 bwMode="auto">
          <a:xfrm>
            <a:off x="714348" y="1928802"/>
            <a:ext cx="2143140" cy="4427980"/>
          </a:xfrm>
          <a:prstGeom prst="rect">
            <a:avLst/>
          </a:prstGeom>
          <a:noFill/>
          <a:ln w="34925">
            <a:solidFill>
              <a:sysClr val="window" lastClr="FFFF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3571868" y="1857364"/>
            <a:ext cx="5357850" cy="4500594"/>
          </a:xfrm>
          <a:prstGeom prst="rect">
            <a:avLst/>
          </a:prstGeom>
          <a:solidFill>
            <a:srgbClr val="CCFFFF">
              <a:alpha val="47000"/>
            </a:srgbClr>
          </a:solidFill>
          <a:ln w="0" algn="ctr">
            <a:solidFill>
              <a:schemeClr val="bg1">
                <a:alpha val="50195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lvl="0"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вовлечение максимального количества молодежи в волонтерскую практику, обеспечение эффекта сопричастности молодого поколения с великими историческими событиями посредством участия волонтеров в организации и проведении основных мероприятий, посвященных празднованию 70-летия Победы в Великой Отечественной войне 1941 – 1945 годов.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2917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2"/>
          <p:cNvSpPr>
            <a:spLocks noChangeArrowheads="1"/>
          </p:cNvSpPr>
          <p:nvPr/>
        </p:nvSpPr>
        <p:spPr bwMode="auto">
          <a:xfrm>
            <a:off x="972170" y="187326"/>
            <a:ext cx="7561263" cy="741344"/>
          </a:xfrm>
          <a:prstGeom prst="rect">
            <a:avLst/>
          </a:prstGeom>
          <a:solidFill>
            <a:srgbClr val="003366">
              <a:alpha val="36000"/>
            </a:srgbClr>
          </a:solidFill>
          <a:ln w="0" algn="ctr">
            <a:solidFill>
              <a:schemeClr val="bg1">
                <a:alpha val="50195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110905">
              <a:defRPr/>
            </a:pPr>
            <a:endParaRPr lang="ru-RU" sz="2200" dirty="0">
              <a:solidFill>
                <a:prstClr val="white"/>
              </a:solidFill>
            </a:endParaRPr>
          </a:p>
        </p:txBody>
      </p:sp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899592" y="282204"/>
            <a:ext cx="7633841" cy="50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ru-RU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Всероссийская акция «Сирень Победы»</a:t>
            </a:r>
            <a:endParaRPr lang="ru-RU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357818" y="4786322"/>
            <a:ext cx="2678925" cy="1785950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214414" y="4429132"/>
            <a:ext cx="3187790" cy="2125193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42910" y="1071546"/>
            <a:ext cx="4786346" cy="3190896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357950" y="1142983"/>
            <a:ext cx="2293952" cy="3440929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12917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2"/>
          <p:cNvSpPr>
            <a:spLocks noChangeArrowheads="1"/>
          </p:cNvSpPr>
          <p:nvPr/>
        </p:nvSpPr>
        <p:spPr bwMode="auto">
          <a:xfrm>
            <a:off x="972170" y="187326"/>
            <a:ext cx="7561263" cy="741344"/>
          </a:xfrm>
          <a:prstGeom prst="rect">
            <a:avLst/>
          </a:prstGeom>
          <a:solidFill>
            <a:srgbClr val="003366">
              <a:alpha val="36000"/>
            </a:srgbClr>
          </a:solidFill>
          <a:ln w="0" algn="ctr">
            <a:solidFill>
              <a:schemeClr val="bg1">
                <a:alpha val="50195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110905">
              <a:defRPr/>
            </a:pPr>
            <a:endParaRPr lang="ru-RU" sz="2200" dirty="0">
              <a:solidFill>
                <a:prstClr val="white"/>
              </a:solidFill>
            </a:endParaRPr>
          </a:p>
        </p:txBody>
      </p:sp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899592" y="282204"/>
            <a:ext cx="7633841" cy="50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ru-RU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Всероссийская акция «Письмо Победы»</a:t>
            </a:r>
            <a:endParaRPr lang="ru-RU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28596" y="1285860"/>
            <a:ext cx="3857652" cy="2893240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000100" y="4429132"/>
            <a:ext cx="2833590" cy="2125193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143504" y="1142984"/>
            <a:ext cx="2579704" cy="3549874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786314" y="3929066"/>
            <a:ext cx="3333773" cy="2500330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12917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2"/>
          <p:cNvSpPr>
            <a:spLocks noChangeArrowheads="1"/>
          </p:cNvSpPr>
          <p:nvPr/>
        </p:nvSpPr>
        <p:spPr bwMode="auto">
          <a:xfrm>
            <a:off x="972170" y="187326"/>
            <a:ext cx="7561263" cy="741344"/>
          </a:xfrm>
          <a:prstGeom prst="rect">
            <a:avLst/>
          </a:prstGeom>
          <a:solidFill>
            <a:srgbClr val="003366">
              <a:alpha val="36000"/>
            </a:srgbClr>
          </a:solidFill>
          <a:ln w="0" algn="ctr">
            <a:solidFill>
              <a:schemeClr val="bg1">
                <a:alpha val="50195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110905">
              <a:defRPr/>
            </a:pPr>
            <a:endParaRPr lang="ru-RU" sz="2200" dirty="0">
              <a:solidFill>
                <a:prstClr val="white"/>
              </a:solidFill>
            </a:endParaRPr>
          </a:p>
        </p:txBody>
      </p:sp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899592" y="282204"/>
            <a:ext cx="7633841" cy="50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ru-RU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Всероссийская акция «Стена памяти»</a:t>
            </a:r>
            <a:endParaRPr lang="ru-RU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214414" y="1285860"/>
            <a:ext cx="7143800" cy="3071834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143504" y="3643314"/>
            <a:ext cx="3686858" cy="2073857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28596" y="4071942"/>
            <a:ext cx="4143405" cy="2330665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12917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2"/>
          <p:cNvSpPr>
            <a:spLocks noChangeArrowheads="1"/>
          </p:cNvSpPr>
          <p:nvPr/>
        </p:nvSpPr>
        <p:spPr bwMode="auto">
          <a:xfrm>
            <a:off x="972170" y="187326"/>
            <a:ext cx="7561263" cy="741344"/>
          </a:xfrm>
          <a:prstGeom prst="rect">
            <a:avLst/>
          </a:prstGeom>
          <a:solidFill>
            <a:srgbClr val="003366">
              <a:alpha val="36000"/>
            </a:srgbClr>
          </a:solidFill>
          <a:ln w="0" algn="ctr">
            <a:solidFill>
              <a:schemeClr val="bg1">
                <a:alpha val="50195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110905">
              <a:defRPr/>
            </a:pPr>
            <a:endParaRPr lang="ru-RU" sz="2200" dirty="0">
              <a:solidFill>
                <a:prstClr val="white"/>
              </a:solidFill>
            </a:endParaRPr>
          </a:p>
        </p:txBody>
      </p:sp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899592" y="282204"/>
            <a:ext cx="7633841" cy="50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ru-RU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Всероссийская акция «Бессмертный полк»</a:t>
            </a:r>
            <a:endParaRPr lang="ru-RU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071934" y="1071546"/>
            <a:ext cx="4607751" cy="3071834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000628" y="3929066"/>
            <a:ext cx="3857652" cy="2571768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8596" y="3955855"/>
            <a:ext cx="3817468" cy="2544979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85720" y="1142984"/>
            <a:ext cx="3817468" cy="2544978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12917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кругленный прямоугольник 1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857232"/>
            <a:ext cx="4357686" cy="457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Скругленный прямоугольник 1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857232"/>
            <a:ext cx="4357686" cy="457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22"/>
          <p:cNvSpPr>
            <a:spLocks noChangeArrowheads="1"/>
          </p:cNvSpPr>
          <p:nvPr/>
        </p:nvSpPr>
        <p:spPr bwMode="auto">
          <a:xfrm>
            <a:off x="428596" y="330202"/>
            <a:ext cx="8215370" cy="812782"/>
          </a:xfrm>
          <a:prstGeom prst="rect">
            <a:avLst/>
          </a:prstGeom>
          <a:solidFill>
            <a:srgbClr val="003366">
              <a:alpha val="36000"/>
            </a:srgbClr>
          </a:solidFill>
          <a:ln w="0" algn="ctr">
            <a:solidFill>
              <a:schemeClr val="bg1">
                <a:alpha val="50195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110905">
              <a:defRPr/>
            </a:pPr>
            <a:endParaRPr lang="ru-RU" sz="2200" dirty="0">
              <a:solidFill>
                <a:prstClr val="white"/>
              </a:solidFill>
            </a:endParaRPr>
          </a:p>
        </p:txBody>
      </p:sp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428596" y="434962"/>
            <a:ext cx="8215370" cy="56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ru-RU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Акция «Ветеран живет рядом»</a:t>
            </a:r>
            <a:endParaRPr lang="ru-RU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 descr="F:\Презентация\Фото ветеранов\IMG_226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857224" y="1571612"/>
            <a:ext cx="3214710" cy="3214710"/>
          </a:xfrm>
          <a:prstGeom prst="rect">
            <a:avLst/>
          </a:prstGeom>
          <a:noFill/>
          <a:ln w="34925">
            <a:solidFill>
              <a:sysClr val="window" lastClr="FFFF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428596" y="5072074"/>
            <a:ext cx="8286808" cy="1428760"/>
          </a:xfrm>
          <a:prstGeom prst="rect">
            <a:avLst/>
          </a:prstGeom>
          <a:solidFill>
            <a:srgbClr val="CCFFFF">
              <a:alpha val="47000"/>
            </a:srgbClr>
          </a:solidFill>
          <a:ln w="0" algn="ctr">
            <a:solidFill>
              <a:schemeClr val="bg1">
                <a:alpha val="50195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Оказана помощь 37 ветеранам ВОВ.</a:t>
            </a:r>
          </a:p>
          <a:p>
            <a:pPr lvl="0"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Многим ветеранам требовались «социальные внуки».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F:\Презентация\Фото ветеранов\IMG_2264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857752" y="1857364"/>
            <a:ext cx="3464743" cy="2598557"/>
          </a:xfrm>
          <a:prstGeom prst="rect">
            <a:avLst/>
          </a:prstGeom>
          <a:noFill/>
          <a:ln w="34925">
            <a:solidFill>
              <a:sysClr val="window" lastClr="FFFF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12917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2"/>
          <p:cNvSpPr>
            <a:spLocks noChangeArrowheads="1"/>
          </p:cNvSpPr>
          <p:nvPr/>
        </p:nvSpPr>
        <p:spPr bwMode="auto">
          <a:xfrm>
            <a:off x="972170" y="187326"/>
            <a:ext cx="7561263" cy="1169972"/>
          </a:xfrm>
          <a:prstGeom prst="rect">
            <a:avLst/>
          </a:prstGeom>
          <a:solidFill>
            <a:srgbClr val="003366">
              <a:alpha val="36000"/>
            </a:srgbClr>
          </a:solidFill>
          <a:ln w="0" algn="ctr">
            <a:solidFill>
              <a:schemeClr val="bg1">
                <a:alpha val="50195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110905">
              <a:defRPr/>
            </a:pPr>
            <a:endParaRPr lang="ru-RU" sz="2200" dirty="0">
              <a:solidFill>
                <a:prstClr val="white"/>
              </a:solidFill>
            </a:endParaRPr>
          </a:p>
        </p:txBody>
      </p:sp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899592" y="282204"/>
            <a:ext cx="7633841" cy="93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ru-RU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Всероссийская акция </a:t>
            </a:r>
          </a:p>
          <a:p>
            <a:pPr lvl="0" algn="ctr" eaLnBrk="1" hangingPunct="1"/>
            <a:r>
              <a:rPr lang="ru-RU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«Георгиевская ленточка»</a:t>
            </a:r>
            <a:endParaRPr lang="ru-RU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214942" y="3929066"/>
            <a:ext cx="3429024" cy="2571768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071802" y="1643050"/>
            <a:ext cx="3429024" cy="2571768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40677" y="3955855"/>
            <a:ext cx="3393305" cy="2544979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12917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10800000">
            <a:off x="6000759" y="214290"/>
            <a:ext cx="2286016" cy="3143722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000760" y="3571876"/>
            <a:ext cx="2286016" cy="3048021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04782" y="1553753"/>
            <a:ext cx="5167350" cy="3875511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12917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Безымянный352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17"/>
            <a:ext cx="9144000" cy="68395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4480" y="928670"/>
            <a:ext cx="528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28596" y="642918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4282" y="214290"/>
            <a:ext cx="8643998" cy="6286544"/>
          </a:xfrm>
          <a:prstGeom prst="roundRect">
            <a:avLst/>
          </a:prstGeom>
          <a:solidFill>
            <a:schemeClr val="accent1"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 algn="just">
              <a:spcAft>
                <a:spcPts val="600"/>
              </a:spcAft>
            </a:pPr>
            <a:endParaRPr lang="ru-RU" sz="2400" b="1" spc="1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/>
            <a:endParaRPr lang="ru-RU" sz="2000" b="1" spc="1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/>
            <a:endParaRPr lang="ru-RU" sz="2000" b="1" spc="1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endParaRPr lang="ru-RU" sz="2050" b="1" spc="1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sz="2050" b="1" spc="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«Реализация молодежной политики в городском округе </a:t>
            </a:r>
            <a:r>
              <a:rPr lang="ru-RU" sz="2050" b="1" spc="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Кинель</a:t>
            </a:r>
            <a:r>
              <a:rPr lang="ru-RU" sz="2050" b="1" spc="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Самарской области» на 2013 – 2017 гг.;</a:t>
            </a:r>
            <a:endParaRPr lang="ru-RU" sz="2050" b="1" spc="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sz="2050" b="1" spc="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«Нравственно-патриотическое воспитание детей и молодежи городского округа </a:t>
            </a:r>
            <a:r>
              <a:rPr lang="ru-RU" sz="2050" b="1" spc="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Кинель</a:t>
            </a:r>
            <a:r>
              <a:rPr lang="ru-RU" sz="2050" b="1" spc="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Самарской области» на 2013 – 2017 гг.;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sz="2050" b="1" spc="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городского округа </a:t>
            </a:r>
            <a:r>
              <a:rPr lang="ru-RU" sz="2050" b="1" spc="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Кинель</a:t>
            </a:r>
            <a:r>
              <a:rPr lang="ru-RU" sz="2050" b="1" spc="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Самарской области» на 2013 – 2017 гг.;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sz="2050" b="1" spc="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физической культуры и спорта в городском округе </a:t>
            </a:r>
            <a:r>
              <a:rPr lang="ru-RU" sz="2050" b="1" spc="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Кинель</a:t>
            </a:r>
            <a:r>
              <a:rPr lang="ru-RU" sz="2050" b="1" spc="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Самарской области» на 2013 – 2017 гг.;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sz="2050" b="1" spc="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«Поддержка семей с детьми городского округа </a:t>
            </a:r>
            <a:r>
              <a:rPr lang="ru-RU" sz="2050" b="1" spc="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Кинель</a:t>
            </a:r>
            <a:r>
              <a:rPr lang="ru-RU" sz="2050" b="1" spc="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Самарской области» на 2016 – 2017 гг..</a:t>
            </a:r>
            <a:endParaRPr lang="ru-RU" sz="2050" b="1" spc="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83568" y="357166"/>
            <a:ext cx="7674646" cy="1309254"/>
          </a:xfrm>
          <a:prstGeom prst="roundRect">
            <a:avLst/>
          </a:prstGeom>
          <a:solidFill>
            <a:srgbClr val="92D050">
              <a:alpha val="45000"/>
            </a:srgb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Муниципальные программы </a:t>
            </a:r>
          </a:p>
          <a:p>
            <a:pPr algn="ctr"/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городского округа </a:t>
            </a:r>
            <a:r>
              <a:rPr lang="ru-RU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Кинель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Самарской области:</a:t>
            </a:r>
            <a:endParaRPr lang="ru-RU" sz="2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Безымянный352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17"/>
            <a:ext cx="9144000" cy="68395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4480" y="928670"/>
            <a:ext cx="528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28596" y="642918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4282" y="214290"/>
            <a:ext cx="8643998" cy="6286544"/>
          </a:xfrm>
          <a:prstGeom prst="roundRect">
            <a:avLst/>
          </a:prstGeom>
          <a:solidFill>
            <a:schemeClr val="accent1"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b="1" spc="100" dirty="0" smtClean="0">
              <a:solidFill>
                <a:prstClr val="white"/>
              </a:solidFill>
            </a:endParaRPr>
          </a:p>
          <a:p>
            <a:pPr marL="285750" lvl="0" indent="-285750" algn="just">
              <a:buFont typeface="Arial" pitchFamily="34" charset="0"/>
              <a:buChar char="•"/>
            </a:pPr>
            <a:endParaRPr lang="ru-RU" sz="2200" b="1" spc="1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endParaRPr lang="ru-RU" sz="2200" b="1" spc="1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/>
            <a:endParaRPr lang="ru-RU" sz="2200" b="1" spc="1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2800" b="1" spc="1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800" b="1" spc="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базе данных городского округа </a:t>
            </a:r>
            <a:r>
              <a:rPr lang="ru-RU" sz="2800" b="1" spc="1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Кинель</a:t>
            </a:r>
            <a:r>
              <a:rPr lang="ru-RU" sz="2800" b="1" spc="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зарегистрировано </a:t>
            </a:r>
            <a:r>
              <a:rPr lang="ru-RU" sz="5400" b="1" spc="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347</a:t>
            </a:r>
            <a:r>
              <a:rPr lang="ru-RU" sz="2800" b="1" spc="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добровольцев.</a:t>
            </a:r>
          </a:p>
          <a:p>
            <a:pPr lvl="0" algn="just"/>
            <a:endParaRPr lang="ru-RU" sz="2800" b="1" spc="1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2800" b="1" spc="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800" b="1" spc="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 время действия добровольческих отрядов проведено более </a:t>
            </a:r>
            <a:r>
              <a:rPr lang="ru-RU" sz="5400" b="1" spc="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500</a:t>
            </a:r>
            <a:r>
              <a:rPr lang="ru-RU" sz="2800" b="1" spc="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социально значимых акций.</a:t>
            </a:r>
            <a:endParaRPr lang="ru-RU" sz="2800" b="1" spc="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/>
            <a:endParaRPr lang="ru-RU" sz="2200" b="1" spc="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83568" y="476672"/>
            <a:ext cx="7674646" cy="1237816"/>
          </a:xfrm>
          <a:prstGeom prst="roundRect">
            <a:avLst/>
          </a:prstGeom>
          <a:solidFill>
            <a:srgbClr val="92D050">
              <a:alpha val="45000"/>
            </a:srgb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Развитие добровольческого и волонтерского движения в городском округе </a:t>
            </a:r>
            <a:r>
              <a:rPr lang="ru-RU" sz="2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Кинель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2"/>
          <p:cNvSpPr>
            <a:spLocks noChangeArrowheads="1"/>
          </p:cNvSpPr>
          <p:nvPr/>
        </p:nvSpPr>
        <p:spPr bwMode="auto">
          <a:xfrm>
            <a:off x="357158" y="5072074"/>
            <a:ext cx="8429684" cy="1455724"/>
          </a:xfrm>
          <a:prstGeom prst="rect">
            <a:avLst/>
          </a:prstGeom>
          <a:solidFill>
            <a:srgbClr val="003366">
              <a:alpha val="36000"/>
            </a:srgbClr>
          </a:solidFill>
          <a:ln w="0" algn="ctr">
            <a:solidFill>
              <a:schemeClr val="bg1">
                <a:alpha val="50195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110905">
              <a:defRPr/>
            </a:pPr>
            <a:endParaRPr lang="ru-RU" sz="2200" dirty="0">
              <a:solidFill>
                <a:prstClr val="white"/>
              </a:solidFill>
            </a:endParaRPr>
          </a:p>
        </p:txBody>
      </p:sp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428596" y="5143512"/>
            <a:ext cx="8286808" cy="1273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ru-RU" sz="2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Никита </a:t>
            </a:r>
            <a:r>
              <a:rPr lang="ru-RU" sz="2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Пырков</a:t>
            </a:r>
            <a:r>
              <a:rPr lang="ru-RU" sz="2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– волонтер Международного класса, волонтер Всемирной универсиады (г.Казань), волонтер парада Победы (г.Москва)</a:t>
            </a:r>
            <a:endParaRPr lang="ru-RU" sz="2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910810" y="428604"/>
            <a:ext cx="3304527" cy="4449161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943016" y="386186"/>
            <a:ext cx="3343232" cy="4471574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12917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2"/>
          <p:cNvSpPr>
            <a:spLocks noChangeArrowheads="1"/>
          </p:cNvSpPr>
          <p:nvPr/>
        </p:nvSpPr>
        <p:spPr bwMode="auto">
          <a:xfrm>
            <a:off x="357158" y="214290"/>
            <a:ext cx="8429684" cy="1455724"/>
          </a:xfrm>
          <a:prstGeom prst="rect">
            <a:avLst/>
          </a:prstGeom>
          <a:solidFill>
            <a:srgbClr val="003366">
              <a:alpha val="36000"/>
            </a:srgbClr>
          </a:solidFill>
          <a:ln w="0" algn="ctr">
            <a:solidFill>
              <a:schemeClr val="bg1">
                <a:alpha val="50195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110905">
              <a:defRPr/>
            </a:pPr>
            <a:endParaRPr lang="ru-RU" sz="2200" dirty="0">
              <a:solidFill>
                <a:prstClr val="white"/>
              </a:solidFill>
            </a:endParaRPr>
          </a:p>
        </p:txBody>
      </p:sp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428596" y="277685"/>
            <a:ext cx="8286808" cy="136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ru-RU" sz="2800" b="1" dirty="0" smtClean="0">
                <a:solidFill>
                  <a:schemeClr val="bg1"/>
                </a:solidFill>
              </a:rPr>
              <a:t>Мастер-класс с представителями Самарского Волонтерского центра Чемпионата мира по футболу FIFA 2018 в России™</a:t>
            </a:r>
            <a:endParaRPr lang="ru-RU" sz="2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57224" y="1785926"/>
            <a:ext cx="7500990" cy="4711558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12917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1000100" y="357166"/>
            <a:ext cx="7429552" cy="6357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ru-RU" sz="4000" b="1" spc="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Воспитание преданности Родине и готовности к ее защите, привлечение молодежи к активному участию в спортивно-массовых мероприятиях и военно-прикладных видах спорта, подготовка молодых людей к службе в Вооруженных силах РФ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2917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143504" y="285728"/>
            <a:ext cx="3643338" cy="2732503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28596" y="3857628"/>
            <a:ext cx="3500462" cy="2625346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57158" y="285728"/>
            <a:ext cx="3857652" cy="2571768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143504" y="4071942"/>
            <a:ext cx="3643338" cy="2428892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286116" y="2143116"/>
            <a:ext cx="2405079" cy="3607619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12917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2"/>
          <p:cNvSpPr>
            <a:spLocks noChangeArrowheads="1"/>
          </p:cNvSpPr>
          <p:nvPr/>
        </p:nvSpPr>
        <p:spPr bwMode="auto">
          <a:xfrm>
            <a:off x="357158" y="214290"/>
            <a:ext cx="8429684" cy="1000132"/>
          </a:xfrm>
          <a:prstGeom prst="rect">
            <a:avLst/>
          </a:prstGeom>
          <a:solidFill>
            <a:srgbClr val="003366">
              <a:alpha val="36000"/>
            </a:srgbClr>
          </a:solidFill>
          <a:ln w="0" algn="ctr">
            <a:solidFill>
              <a:schemeClr val="bg1">
                <a:alpha val="50195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110905">
              <a:defRPr/>
            </a:pPr>
            <a:endParaRPr lang="ru-RU" sz="2200" dirty="0">
              <a:solidFill>
                <a:prstClr val="white"/>
              </a:solidFill>
            </a:endParaRPr>
          </a:p>
        </p:txBody>
      </p:sp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428596" y="270062"/>
            <a:ext cx="8286808" cy="87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ru-RU" sz="2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Возрождение и широкое распространение патриотических игр</a:t>
            </a:r>
            <a:endParaRPr lang="ru-RU" sz="2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28596" y="1357298"/>
            <a:ext cx="2143140" cy="3214710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857356" y="4786322"/>
            <a:ext cx="2643206" cy="1762137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572264" y="1357298"/>
            <a:ext cx="2143140" cy="3214711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992426" y="1857364"/>
            <a:ext cx="3143272" cy="2357454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214942" y="4786322"/>
            <a:ext cx="2349516" cy="1762137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12917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1000100" y="1675384"/>
            <a:ext cx="7429552" cy="339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ru-RU" sz="7200" b="1" spc="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преемственности поколений</a:t>
            </a:r>
            <a:endParaRPr lang="ru-RU" sz="7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2917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143504" y="285728"/>
            <a:ext cx="3643338" cy="2732503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42910" y="4714884"/>
            <a:ext cx="3278211" cy="1843993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85720" y="2143116"/>
            <a:ext cx="3643338" cy="2428892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286380" y="3839769"/>
            <a:ext cx="3643337" cy="2732503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143240" y="2428868"/>
            <a:ext cx="2732503" cy="2732503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928662" y="341563"/>
            <a:ext cx="3643338" cy="2049377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12917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2"/>
          <p:cNvSpPr>
            <a:spLocks noChangeArrowheads="1"/>
          </p:cNvSpPr>
          <p:nvPr/>
        </p:nvSpPr>
        <p:spPr bwMode="auto">
          <a:xfrm>
            <a:off x="5000628" y="2000240"/>
            <a:ext cx="3786214" cy="3214710"/>
          </a:xfrm>
          <a:prstGeom prst="rect">
            <a:avLst/>
          </a:prstGeom>
          <a:solidFill>
            <a:srgbClr val="003366">
              <a:alpha val="36000"/>
            </a:srgbClr>
          </a:solidFill>
          <a:ln w="0" algn="ctr">
            <a:solidFill>
              <a:schemeClr val="bg1">
                <a:alpha val="50195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110905">
              <a:defRPr/>
            </a:pPr>
            <a:endParaRPr lang="ru-RU" sz="2200" dirty="0">
              <a:solidFill>
                <a:prstClr val="white"/>
              </a:solidFill>
            </a:endParaRPr>
          </a:p>
        </p:txBody>
      </p:sp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5143504" y="2322844"/>
            <a:ext cx="3500462" cy="253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ru-RU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На территории городского округа </a:t>
            </a:r>
            <a:r>
              <a:rPr lang="ru-RU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Кинель</a:t>
            </a:r>
            <a:r>
              <a:rPr lang="ru-RU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 eaLnBrk="1" hangingPunct="1"/>
            <a:r>
              <a:rPr lang="ru-RU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действуют 4 школьных музея.</a:t>
            </a:r>
            <a:endParaRPr lang="ru-RU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3" descr="Рисунок1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7158" y="214290"/>
            <a:ext cx="4206651" cy="3071834"/>
          </a:xfrm>
          <a:prstGeom prst="rect">
            <a:avLst/>
          </a:prstGeom>
          <a:ln w="127000" cap="sq">
            <a:solidFill>
              <a:srgbClr val="7030A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Рисунок 9" descr="Рисунок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3643314"/>
            <a:ext cx="4214842" cy="2954065"/>
          </a:xfrm>
          <a:prstGeom prst="rect">
            <a:avLst/>
          </a:prstGeom>
          <a:ln w="127000" cap="sq">
            <a:solidFill>
              <a:srgbClr val="7030A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612917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214414" y="1214422"/>
            <a:ext cx="3643338" cy="2732503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22"/>
          <p:cNvSpPr>
            <a:spLocks noChangeArrowheads="1"/>
          </p:cNvSpPr>
          <p:nvPr/>
        </p:nvSpPr>
        <p:spPr bwMode="auto">
          <a:xfrm>
            <a:off x="357158" y="214290"/>
            <a:ext cx="8429684" cy="714380"/>
          </a:xfrm>
          <a:prstGeom prst="rect">
            <a:avLst/>
          </a:prstGeom>
          <a:solidFill>
            <a:srgbClr val="003366">
              <a:alpha val="36000"/>
            </a:srgbClr>
          </a:solidFill>
          <a:ln w="0" algn="ctr">
            <a:solidFill>
              <a:schemeClr val="bg1">
                <a:alpha val="50195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110905">
              <a:defRPr/>
            </a:pPr>
            <a:endParaRPr lang="ru-RU" sz="2200" dirty="0">
              <a:solidFill>
                <a:prstClr val="white"/>
              </a:solidFill>
            </a:endParaRPr>
          </a:p>
        </p:txBody>
      </p:sp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428596" y="292086"/>
            <a:ext cx="8286808" cy="56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ru-RU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Скаутский отряд «Родник»</a:t>
            </a:r>
            <a:endParaRPr lang="ru-RU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953134" y="1214422"/>
            <a:ext cx="1905014" cy="2857521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143504" y="4286256"/>
            <a:ext cx="3319119" cy="2214578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020916" y="4284008"/>
            <a:ext cx="3051018" cy="2288264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12917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Безымянный352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17"/>
            <a:ext cx="9144000" cy="68395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4480" y="928670"/>
            <a:ext cx="528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28596" y="642918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4282" y="214290"/>
            <a:ext cx="8643998" cy="6286544"/>
          </a:xfrm>
          <a:prstGeom prst="roundRect">
            <a:avLst/>
          </a:prstGeom>
          <a:solidFill>
            <a:schemeClr val="accent1"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b="1" spc="100" dirty="0" smtClean="0">
              <a:solidFill>
                <a:prstClr val="white"/>
              </a:solidFill>
            </a:endParaRPr>
          </a:p>
          <a:p>
            <a:pPr marL="285750" lvl="0" indent="-285750" algn="just"/>
            <a:endParaRPr lang="ru-RU" sz="2200" b="1" spc="1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/>
            <a:endParaRPr lang="ru-RU" sz="2200" b="1" spc="1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/>
            <a:endParaRPr lang="ru-RU" sz="2200" b="1" spc="1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sz="2200" b="1" spc="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структурные подразделения администрации городского округа </a:t>
            </a:r>
            <a:r>
              <a:rPr lang="ru-RU" sz="2200" b="1" spc="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Кинель</a:t>
            </a:r>
            <a:r>
              <a:rPr lang="ru-RU" sz="2200" b="1" spc="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Самарской области;</a:t>
            </a:r>
            <a:endParaRPr lang="ru-RU" sz="2200" b="1" spc="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sz="2200" b="1" spc="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Кинельское</a:t>
            </a:r>
            <a:r>
              <a:rPr lang="ru-RU" sz="2200" b="1" spc="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управление министерства науки и образования Самарской области;</a:t>
            </a:r>
            <a:endParaRPr lang="ru-RU" sz="2200" b="1" spc="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sz="2200" b="1" spc="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образовательные организации;</a:t>
            </a:r>
            <a:endParaRPr lang="ru-RU" sz="2200" b="1" spc="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sz="2200" b="1" spc="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учреждения культуры, спорта, молодежной политики;</a:t>
            </a:r>
            <a:endParaRPr lang="ru-RU" sz="2200" b="1" spc="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sz="2200" b="1" spc="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средства массовой информации;</a:t>
            </a:r>
            <a:endParaRPr lang="ru-RU" sz="2200" b="1" spc="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sz="2200" b="1" spc="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детские и молодежные общественные объединения и организации;</a:t>
            </a:r>
            <a:endParaRPr lang="ru-RU" sz="2200" b="1" spc="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sz="2200" b="1" spc="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молодежные совещательные структуры;</a:t>
            </a:r>
            <a:endParaRPr lang="ru-RU" sz="2200" b="1" spc="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sz="2200" b="1" spc="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Совет ветеранов;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sz="2200" b="1" spc="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Союз женщин;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sz="2200" b="1" spc="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предприятия и учреждения городского округа </a:t>
            </a:r>
            <a:r>
              <a:rPr lang="ru-RU" sz="2200" b="1" spc="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Кинель</a:t>
            </a:r>
            <a:r>
              <a:rPr lang="ru-RU" sz="2200" b="1" spc="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200" b="1" spc="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83568" y="476672"/>
            <a:ext cx="7674646" cy="1237816"/>
          </a:xfrm>
          <a:prstGeom prst="roundRect">
            <a:avLst/>
          </a:prstGeom>
          <a:solidFill>
            <a:srgbClr val="92D050">
              <a:alpha val="45000"/>
            </a:srgb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Субъекты реализации нравственно-патриотического воспитания на территории городского округа </a:t>
            </a:r>
            <a:r>
              <a:rPr lang="ru-RU" sz="2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Кинель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Самарской области: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22"/>
          <p:cNvSpPr>
            <a:spLocks noChangeArrowheads="1"/>
          </p:cNvSpPr>
          <p:nvPr/>
        </p:nvSpPr>
        <p:spPr bwMode="auto">
          <a:xfrm>
            <a:off x="642910" y="5929330"/>
            <a:ext cx="2571768" cy="428628"/>
          </a:xfrm>
          <a:prstGeom prst="rect">
            <a:avLst/>
          </a:prstGeom>
          <a:solidFill>
            <a:srgbClr val="003366">
              <a:alpha val="36000"/>
            </a:srgbClr>
          </a:solidFill>
          <a:ln w="0" algn="ctr">
            <a:solidFill>
              <a:schemeClr val="bg1">
                <a:alpha val="50195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110905">
              <a:defRPr/>
            </a:pPr>
            <a:endParaRPr lang="ru-RU" sz="2200" dirty="0">
              <a:solidFill>
                <a:prstClr val="white"/>
              </a:solidFill>
            </a:endParaRPr>
          </a:p>
        </p:txBody>
      </p:sp>
      <p:pic>
        <p:nvPicPr>
          <p:cNvPr id="7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57224" y="482183"/>
            <a:ext cx="2049377" cy="2732503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22"/>
          <p:cNvSpPr>
            <a:spLocks noChangeArrowheads="1"/>
          </p:cNvSpPr>
          <p:nvPr/>
        </p:nvSpPr>
        <p:spPr bwMode="auto">
          <a:xfrm>
            <a:off x="571472" y="3429000"/>
            <a:ext cx="2571768" cy="428628"/>
          </a:xfrm>
          <a:prstGeom prst="rect">
            <a:avLst/>
          </a:prstGeom>
          <a:solidFill>
            <a:srgbClr val="003366">
              <a:alpha val="36000"/>
            </a:srgbClr>
          </a:solidFill>
          <a:ln w="0" algn="ctr">
            <a:solidFill>
              <a:schemeClr val="bg1">
                <a:alpha val="50195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110905">
              <a:defRPr/>
            </a:pPr>
            <a:endParaRPr lang="ru-RU" sz="2200" dirty="0">
              <a:solidFill>
                <a:prstClr val="white"/>
              </a:solidFill>
            </a:endParaRPr>
          </a:p>
        </p:txBody>
      </p:sp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571472" y="3500438"/>
            <a:ext cx="2571768" cy="28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ru-RU" sz="1400" b="1" i="1" dirty="0" smtClean="0">
                <a:solidFill>
                  <a:schemeClr val="bg1"/>
                </a:solidFill>
              </a:rPr>
              <a:t>Праздник Первого костра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429124" y="428604"/>
            <a:ext cx="3643338" cy="2049658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571868" y="3500438"/>
            <a:ext cx="3357586" cy="2518190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42910" y="6000768"/>
            <a:ext cx="2571768" cy="28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ru-RU" sz="1400" b="1" i="1" dirty="0" smtClean="0">
                <a:solidFill>
                  <a:schemeClr val="bg1"/>
                </a:solidFill>
              </a:rPr>
              <a:t>Веревочный курс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22"/>
          <p:cNvSpPr>
            <a:spLocks noChangeArrowheads="1"/>
          </p:cNvSpPr>
          <p:nvPr/>
        </p:nvSpPr>
        <p:spPr bwMode="auto">
          <a:xfrm>
            <a:off x="4357686" y="2714620"/>
            <a:ext cx="3714776" cy="428628"/>
          </a:xfrm>
          <a:prstGeom prst="rect">
            <a:avLst/>
          </a:prstGeom>
          <a:solidFill>
            <a:srgbClr val="003366">
              <a:alpha val="36000"/>
            </a:srgbClr>
          </a:solidFill>
          <a:ln w="0" algn="ctr">
            <a:solidFill>
              <a:schemeClr val="bg1">
                <a:alpha val="50195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110905">
              <a:defRPr/>
            </a:pPr>
            <a:r>
              <a:rPr lang="ru-RU" sz="1400" b="1" i="1" dirty="0" smtClean="0">
                <a:solidFill>
                  <a:schemeClr val="bg1"/>
                </a:solidFill>
              </a:rPr>
              <a:t>Международный фестиваль «</a:t>
            </a:r>
            <a:r>
              <a:rPr lang="ru-RU" sz="1400" b="1" i="1" dirty="0" err="1" smtClean="0">
                <a:solidFill>
                  <a:schemeClr val="bg1"/>
                </a:solidFill>
              </a:rPr>
              <a:t>Джамбори</a:t>
            </a:r>
            <a:r>
              <a:rPr lang="ru-RU" sz="1400" b="1" i="1" dirty="0" smtClean="0">
                <a:solidFill>
                  <a:schemeClr val="bg1"/>
                </a:solidFill>
              </a:rPr>
              <a:t>»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22"/>
          <p:cNvSpPr>
            <a:spLocks noChangeArrowheads="1"/>
          </p:cNvSpPr>
          <p:nvPr/>
        </p:nvSpPr>
        <p:spPr bwMode="auto">
          <a:xfrm>
            <a:off x="3500430" y="6143644"/>
            <a:ext cx="3500462" cy="500066"/>
          </a:xfrm>
          <a:prstGeom prst="rect">
            <a:avLst/>
          </a:prstGeom>
          <a:solidFill>
            <a:srgbClr val="003366">
              <a:alpha val="36000"/>
            </a:srgbClr>
          </a:solidFill>
          <a:ln w="0" algn="ctr">
            <a:solidFill>
              <a:schemeClr val="bg1">
                <a:alpha val="50195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110905">
              <a:defRPr/>
            </a:pPr>
            <a:endParaRPr lang="ru-RU" sz="2200" dirty="0">
              <a:solidFill>
                <a:prstClr val="white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500430" y="6143644"/>
            <a:ext cx="3500462" cy="50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ru-RU" sz="1400" b="1" i="1" dirty="0" smtClean="0">
                <a:solidFill>
                  <a:schemeClr val="bg1"/>
                </a:solidFill>
              </a:rPr>
              <a:t>Экологический марафон по уборке лесных зон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857224" y="4214818"/>
            <a:ext cx="2049377" cy="1537032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Татьяна\Desktop\Альянс молодых\ДиМО г.о.Кинель\Эмблемы\Скаутский отряд родник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29520" y="4286256"/>
            <a:ext cx="1404934" cy="14049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12917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2"/>
          <p:cNvSpPr>
            <a:spLocks noChangeArrowheads="1"/>
          </p:cNvSpPr>
          <p:nvPr/>
        </p:nvSpPr>
        <p:spPr bwMode="auto">
          <a:xfrm>
            <a:off x="357158" y="214290"/>
            <a:ext cx="8429684" cy="714380"/>
          </a:xfrm>
          <a:prstGeom prst="rect">
            <a:avLst/>
          </a:prstGeom>
          <a:solidFill>
            <a:srgbClr val="003366">
              <a:alpha val="36000"/>
            </a:srgbClr>
          </a:solidFill>
          <a:ln w="0" algn="ctr">
            <a:solidFill>
              <a:schemeClr val="bg1">
                <a:alpha val="50195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110905">
              <a:defRPr/>
            </a:pPr>
            <a:endParaRPr lang="ru-RU" sz="2200" dirty="0">
              <a:solidFill>
                <a:prstClr val="white"/>
              </a:solidFill>
            </a:endParaRPr>
          </a:p>
        </p:txBody>
      </p:sp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428596" y="292086"/>
            <a:ext cx="8286808" cy="56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ru-RU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Клуб «</a:t>
            </a:r>
            <a:r>
              <a:rPr lang="ru-RU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Пересвет</a:t>
            </a:r>
            <a:r>
              <a:rPr lang="ru-RU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095877" y="1071546"/>
            <a:ext cx="3619527" cy="2714644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143504" y="4143380"/>
            <a:ext cx="3653328" cy="2428892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28596" y="1142984"/>
            <a:ext cx="3714776" cy="2476517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3143241" y="2857496"/>
            <a:ext cx="2729774" cy="2089561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28596" y="3857628"/>
            <a:ext cx="3643338" cy="2732505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12917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2"/>
          <p:cNvSpPr>
            <a:spLocks noChangeArrowheads="1"/>
          </p:cNvSpPr>
          <p:nvPr/>
        </p:nvSpPr>
        <p:spPr bwMode="auto">
          <a:xfrm>
            <a:off x="357158" y="214290"/>
            <a:ext cx="8429684" cy="1143008"/>
          </a:xfrm>
          <a:prstGeom prst="rect">
            <a:avLst/>
          </a:prstGeom>
          <a:solidFill>
            <a:srgbClr val="003366">
              <a:alpha val="36000"/>
            </a:srgbClr>
          </a:solidFill>
          <a:ln w="0" algn="ctr">
            <a:solidFill>
              <a:schemeClr val="bg1">
                <a:alpha val="50195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110905">
              <a:defRPr/>
            </a:pPr>
            <a:endParaRPr lang="ru-RU" sz="2200" dirty="0">
              <a:solidFill>
                <a:prstClr val="white"/>
              </a:solidFill>
            </a:endParaRPr>
          </a:p>
        </p:txBody>
      </p:sp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428596" y="214290"/>
            <a:ext cx="8286808" cy="10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ru-RU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Военно-патриотический клуб </a:t>
            </a:r>
          </a:p>
          <a:p>
            <a:pPr lvl="0" algn="ctr" eaLnBrk="1" hangingPunct="1"/>
            <a:r>
              <a:rPr lang="ru-RU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«Патриот ДОСААФ»</a:t>
            </a:r>
            <a:endParaRPr lang="ru-RU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413382" y="1571612"/>
            <a:ext cx="3302022" cy="2476517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57224" y="1571612"/>
            <a:ext cx="3643338" cy="2428892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357686" y="3786190"/>
            <a:ext cx="3643338" cy="2428892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28597" y="3893347"/>
            <a:ext cx="3571900" cy="2678925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12917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2"/>
          <p:cNvSpPr>
            <a:spLocks noChangeArrowheads="1"/>
          </p:cNvSpPr>
          <p:nvPr/>
        </p:nvSpPr>
        <p:spPr bwMode="auto">
          <a:xfrm>
            <a:off x="357158" y="214290"/>
            <a:ext cx="8429684" cy="642942"/>
          </a:xfrm>
          <a:prstGeom prst="rect">
            <a:avLst/>
          </a:prstGeom>
          <a:solidFill>
            <a:srgbClr val="003366">
              <a:alpha val="36000"/>
            </a:srgbClr>
          </a:solidFill>
          <a:ln w="0" algn="ctr">
            <a:solidFill>
              <a:schemeClr val="bg1">
                <a:alpha val="50195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110905">
              <a:defRPr/>
            </a:pPr>
            <a:endParaRPr lang="ru-RU" sz="2200" dirty="0">
              <a:solidFill>
                <a:prstClr val="white"/>
              </a:solidFill>
            </a:endParaRPr>
          </a:p>
        </p:txBody>
      </p:sp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428596" y="214290"/>
            <a:ext cx="8286808" cy="50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ru-RU" sz="2800" b="1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Игра-реконструкция «Дорога жизни»</a:t>
            </a:r>
            <a:endParaRPr lang="ru-RU" sz="2800" b="1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119689" y="1214422"/>
            <a:ext cx="3683027" cy="2071702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85720" y="1214422"/>
            <a:ext cx="4361687" cy="2453448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929189" y="3571876"/>
            <a:ext cx="3937029" cy="2714644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28596" y="3987111"/>
            <a:ext cx="4000527" cy="2250296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12917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2"/>
          <p:cNvSpPr>
            <a:spLocks noChangeArrowheads="1"/>
          </p:cNvSpPr>
          <p:nvPr/>
        </p:nvSpPr>
        <p:spPr bwMode="auto">
          <a:xfrm>
            <a:off x="357158" y="357166"/>
            <a:ext cx="8429684" cy="1285884"/>
          </a:xfrm>
          <a:prstGeom prst="rect">
            <a:avLst/>
          </a:prstGeom>
          <a:solidFill>
            <a:srgbClr val="003366">
              <a:alpha val="36000"/>
            </a:srgbClr>
          </a:solidFill>
          <a:ln w="0" algn="ctr">
            <a:solidFill>
              <a:schemeClr val="bg1">
                <a:alpha val="50195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110905">
              <a:defRPr/>
            </a:pPr>
            <a:endParaRPr lang="ru-RU" sz="2200" dirty="0">
              <a:solidFill>
                <a:prstClr val="white"/>
              </a:solidFill>
            </a:endParaRPr>
          </a:p>
        </p:txBody>
      </p:sp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428596" y="545931"/>
            <a:ext cx="8286808" cy="81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Военно-историческая реконструкция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«Зима 1943 года.  Сталинградская битва»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28517" y="2643183"/>
            <a:ext cx="4158325" cy="3118744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57158" y="2214554"/>
            <a:ext cx="4000528" cy="4000528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12917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2"/>
          <p:cNvSpPr>
            <a:spLocks noChangeArrowheads="1"/>
          </p:cNvSpPr>
          <p:nvPr/>
        </p:nvSpPr>
        <p:spPr bwMode="auto">
          <a:xfrm>
            <a:off x="357158" y="214290"/>
            <a:ext cx="8429684" cy="642942"/>
          </a:xfrm>
          <a:prstGeom prst="rect">
            <a:avLst/>
          </a:prstGeom>
          <a:solidFill>
            <a:srgbClr val="003366">
              <a:alpha val="36000"/>
            </a:srgbClr>
          </a:solidFill>
          <a:ln w="0" algn="ctr">
            <a:solidFill>
              <a:schemeClr val="bg1">
                <a:alpha val="50195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110905">
              <a:defRPr/>
            </a:pPr>
            <a:endParaRPr lang="ru-RU" sz="2200" dirty="0">
              <a:solidFill>
                <a:prstClr val="white"/>
              </a:solidFill>
            </a:endParaRPr>
          </a:p>
        </p:txBody>
      </p:sp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428596" y="214290"/>
            <a:ext cx="8286808" cy="56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ru-RU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Клуб славянской культуры «Добрыня»</a:t>
            </a:r>
            <a:endParaRPr lang="ru-RU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28596" y="1071546"/>
            <a:ext cx="3857652" cy="2571768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28596" y="3857628"/>
            <a:ext cx="3857652" cy="2571768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86314" y="1000108"/>
            <a:ext cx="3857652" cy="2589529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786314" y="3857628"/>
            <a:ext cx="3859160" cy="2571768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12917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2"/>
          <p:cNvSpPr>
            <a:spLocks noChangeArrowheads="1"/>
          </p:cNvSpPr>
          <p:nvPr/>
        </p:nvSpPr>
        <p:spPr bwMode="auto">
          <a:xfrm>
            <a:off x="357158" y="214290"/>
            <a:ext cx="8429684" cy="642942"/>
          </a:xfrm>
          <a:prstGeom prst="rect">
            <a:avLst/>
          </a:prstGeom>
          <a:solidFill>
            <a:srgbClr val="003366">
              <a:alpha val="36000"/>
            </a:srgbClr>
          </a:solidFill>
          <a:ln w="0" algn="ctr">
            <a:solidFill>
              <a:schemeClr val="bg1">
                <a:alpha val="50195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110905">
              <a:defRPr/>
            </a:pPr>
            <a:endParaRPr lang="ru-RU" sz="2200" dirty="0">
              <a:solidFill>
                <a:prstClr val="white"/>
              </a:solidFill>
            </a:endParaRPr>
          </a:p>
        </p:txBody>
      </p:sp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428596" y="214290"/>
            <a:ext cx="8286808" cy="56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ru-RU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Военно-патриотический клуб «Вольница»</a:t>
            </a:r>
            <a:endParaRPr lang="ru-RU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42910" y="1071546"/>
            <a:ext cx="3429024" cy="2571768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42910" y="3857628"/>
            <a:ext cx="3429024" cy="2571768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988787" y="1000108"/>
            <a:ext cx="3452705" cy="2589529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001382" y="3857628"/>
            <a:ext cx="3429024" cy="2571768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12917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2"/>
          <p:cNvSpPr>
            <a:spLocks noChangeArrowheads="1"/>
          </p:cNvSpPr>
          <p:nvPr/>
        </p:nvSpPr>
        <p:spPr bwMode="auto">
          <a:xfrm>
            <a:off x="357158" y="214290"/>
            <a:ext cx="8429684" cy="642942"/>
          </a:xfrm>
          <a:prstGeom prst="rect">
            <a:avLst/>
          </a:prstGeom>
          <a:solidFill>
            <a:srgbClr val="003366">
              <a:alpha val="36000"/>
            </a:srgbClr>
          </a:solidFill>
          <a:ln w="0" algn="ctr">
            <a:solidFill>
              <a:schemeClr val="bg1">
                <a:alpha val="50195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110905">
              <a:defRPr/>
            </a:pPr>
            <a:endParaRPr lang="ru-RU" sz="2200" dirty="0">
              <a:solidFill>
                <a:prstClr val="white"/>
              </a:solidFill>
            </a:endParaRPr>
          </a:p>
        </p:txBody>
      </p:sp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428596" y="214290"/>
            <a:ext cx="8286808" cy="56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ru-RU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Студенческая поисковая группа «Поиск»</a:t>
            </a:r>
            <a:endParaRPr lang="ru-RU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73067" y="1071546"/>
            <a:ext cx="8070899" cy="5385054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12917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2"/>
          <p:cNvSpPr>
            <a:spLocks noChangeArrowheads="1"/>
          </p:cNvSpPr>
          <p:nvPr/>
        </p:nvSpPr>
        <p:spPr bwMode="auto">
          <a:xfrm>
            <a:off x="5000628" y="428604"/>
            <a:ext cx="3786214" cy="5929354"/>
          </a:xfrm>
          <a:prstGeom prst="rect">
            <a:avLst/>
          </a:prstGeom>
          <a:solidFill>
            <a:srgbClr val="003366">
              <a:alpha val="36000"/>
            </a:srgbClr>
          </a:solidFill>
          <a:ln w="0" algn="ctr">
            <a:solidFill>
              <a:schemeClr val="bg1">
                <a:alpha val="50195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110905">
              <a:defRPr/>
            </a:pPr>
            <a:endParaRPr lang="ru-RU" sz="2200" dirty="0">
              <a:solidFill>
                <a:prstClr val="white"/>
              </a:solidFill>
            </a:endParaRPr>
          </a:p>
        </p:txBody>
      </p:sp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5143504" y="928670"/>
            <a:ext cx="3500462" cy="499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just" eaLnBrk="1" hangingPunct="1">
              <a:buFont typeface="Arial" pitchFamily="34" charset="0"/>
              <a:buChar char="•"/>
            </a:pPr>
            <a:r>
              <a:rPr lang="ru-RU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Поднято и захоронено 2 000 останков;</a:t>
            </a:r>
          </a:p>
          <a:p>
            <a:pPr lvl="0" algn="just" eaLnBrk="1" hangingPunct="1">
              <a:buFont typeface="Arial" pitchFamily="34" charset="0"/>
              <a:buChar char="•"/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Найдено 58 медальонов и 77 именных вещей;</a:t>
            </a:r>
          </a:p>
          <a:p>
            <a:pPr lvl="0" algn="just" eaLnBrk="1" hangingPunct="1">
              <a:buFont typeface="Arial" pitchFamily="34" charset="0"/>
              <a:buChar char="•"/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Обнаружено и передано в музей более 1 000 экспонатов.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3" descr="Рисунок1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7158" y="768301"/>
            <a:ext cx="4206651" cy="2374947"/>
          </a:xfrm>
          <a:prstGeom prst="rect">
            <a:avLst/>
          </a:prstGeom>
          <a:ln w="127000" cap="sq">
            <a:solidFill>
              <a:srgbClr val="7030A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Рисунок 9" descr="Рисунок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3714752"/>
            <a:ext cx="4214842" cy="2379571"/>
          </a:xfrm>
          <a:prstGeom prst="rect">
            <a:avLst/>
          </a:prstGeom>
          <a:ln w="127000" cap="sq">
            <a:solidFill>
              <a:srgbClr val="7030A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612917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2"/>
          <p:cNvSpPr>
            <a:spLocks noChangeArrowheads="1"/>
          </p:cNvSpPr>
          <p:nvPr/>
        </p:nvSpPr>
        <p:spPr bwMode="auto">
          <a:xfrm>
            <a:off x="357158" y="214290"/>
            <a:ext cx="8429684" cy="642942"/>
          </a:xfrm>
          <a:prstGeom prst="rect">
            <a:avLst/>
          </a:prstGeom>
          <a:solidFill>
            <a:srgbClr val="003366">
              <a:alpha val="36000"/>
            </a:srgbClr>
          </a:solidFill>
          <a:ln w="0" algn="ctr">
            <a:solidFill>
              <a:schemeClr val="bg1">
                <a:alpha val="50195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110905">
              <a:defRPr/>
            </a:pPr>
            <a:endParaRPr lang="ru-RU" sz="2200" dirty="0">
              <a:solidFill>
                <a:prstClr val="white"/>
              </a:solidFill>
            </a:endParaRPr>
          </a:p>
        </p:txBody>
      </p:sp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428596" y="241543"/>
            <a:ext cx="8286808" cy="47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ru-RU" sz="2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Всероссийский проект «Наша общая Победа»</a:t>
            </a:r>
            <a:endParaRPr lang="ru-RU" sz="2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28596" y="952483"/>
            <a:ext cx="2500330" cy="3333773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357686" y="1142984"/>
            <a:ext cx="3786214" cy="2839660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000760" y="3357562"/>
            <a:ext cx="2428892" cy="3237259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285885" y="3929066"/>
            <a:ext cx="3428991" cy="2571744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12917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Безымянный352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17"/>
            <a:ext cx="9144000" cy="68395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4480" y="928670"/>
            <a:ext cx="528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28596" y="642918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4282" y="214290"/>
            <a:ext cx="8643998" cy="6286544"/>
          </a:xfrm>
          <a:prstGeom prst="roundRect">
            <a:avLst/>
          </a:prstGeom>
          <a:solidFill>
            <a:schemeClr val="accent1"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b="1" spc="100" dirty="0" smtClean="0">
              <a:solidFill>
                <a:prstClr val="white"/>
              </a:solidFill>
            </a:endParaRPr>
          </a:p>
          <a:p>
            <a:pPr marL="285750" lvl="0" indent="-285750" algn="just"/>
            <a:endParaRPr lang="ru-RU" sz="2200" b="1" spc="1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/>
            <a:endParaRPr lang="ru-RU" sz="2200" b="1" spc="1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sz="2300" b="1" spc="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сохранение исторической памяти поколений;</a:t>
            </a:r>
            <a:endParaRPr lang="ru-RU" sz="2300" b="1" spc="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sz="2300" b="1" spc="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формирование моральных и нравственных качеств патриотизма в сознании жителей, развитие волонтерского движения как важного элемента нравственно-патриотического воспитания;</a:t>
            </a:r>
            <a:endParaRPr lang="ru-RU" sz="2300" b="1" spc="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sz="2300" b="1" spc="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воспитание преданности Родине и готовности к ее защите, привлечение молодежи к активному участию в спортивно-массовых мероприятиях и военно-прикладных видах спорта, подготовка молодых людей к службе в Вооруженных силах РФ;</a:t>
            </a:r>
            <a:endParaRPr lang="ru-RU" sz="2300" b="1" spc="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sz="2300" b="1" spc="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преемственности поколений;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sz="2300" b="1" spc="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формирование активной гражданской позиции у молодежи, поддержка молодежных инициатив.</a:t>
            </a:r>
            <a:endParaRPr lang="ru-RU" sz="2300" b="1" spc="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83568" y="476672"/>
            <a:ext cx="7674646" cy="936104"/>
          </a:xfrm>
          <a:prstGeom prst="roundRect">
            <a:avLst/>
          </a:prstGeom>
          <a:solidFill>
            <a:srgbClr val="92D050">
              <a:alpha val="45000"/>
            </a:srgb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Направления патриотического воспитания населения городского округа </a:t>
            </a:r>
            <a:r>
              <a:rPr lang="ru-RU" sz="2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Кинель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1000100" y="500042"/>
            <a:ext cx="7429552" cy="588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ru-RU" sz="5400" b="1" spc="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Формирование активной гражданской позиции у молодежи, </a:t>
            </a:r>
          </a:p>
          <a:p>
            <a:pPr lvl="0" algn="ctr" eaLnBrk="1" hangingPunct="1"/>
            <a:r>
              <a:rPr lang="ru-RU" sz="5400" b="1" spc="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поддержка молодежных инициатив</a:t>
            </a:r>
            <a:endParaRPr lang="ru-RU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2917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2"/>
          <p:cNvSpPr>
            <a:spLocks noChangeArrowheads="1"/>
          </p:cNvSpPr>
          <p:nvPr/>
        </p:nvSpPr>
        <p:spPr bwMode="auto">
          <a:xfrm>
            <a:off x="357158" y="187326"/>
            <a:ext cx="8429684" cy="1455724"/>
          </a:xfrm>
          <a:prstGeom prst="rect">
            <a:avLst/>
          </a:prstGeom>
          <a:solidFill>
            <a:srgbClr val="003366">
              <a:alpha val="36000"/>
            </a:srgbClr>
          </a:solidFill>
          <a:ln w="0" algn="ctr">
            <a:solidFill>
              <a:schemeClr val="bg1">
                <a:alpha val="50195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110905">
              <a:defRPr/>
            </a:pPr>
            <a:endParaRPr lang="ru-RU" sz="2200" dirty="0">
              <a:solidFill>
                <a:prstClr val="white"/>
              </a:solidFill>
            </a:endParaRPr>
          </a:p>
        </p:txBody>
      </p:sp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428596" y="298580"/>
            <a:ext cx="8286808" cy="1273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ru-RU" sz="2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За время реализации Конкурса социальных проектов на территории городского округа </a:t>
            </a:r>
            <a:r>
              <a:rPr lang="ru-RU" sz="2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Кинель</a:t>
            </a:r>
            <a:r>
              <a:rPr lang="ru-RU" sz="2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представлено более 87 работ</a:t>
            </a:r>
            <a:endParaRPr lang="ru-RU" sz="2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29190" y="1768066"/>
            <a:ext cx="3571900" cy="2678925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143240" y="4643446"/>
            <a:ext cx="2643206" cy="1982405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71472" y="1768066"/>
            <a:ext cx="3571900" cy="2678925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12917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2"/>
          <p:cNvSpPr>
            <a:spLocks noChangeArrowheads="1"/>
          </p:cNvSpPr>
          <p:nvPr/>
        </p:nvSpPr>
        <p:spPr bwMode="auto">
          <a:xfrm>
            <a:off x="357158" y="285728"/>
            <a:ext cx="8429684" cy="642942"/>
          </a:xfrm>
          <a:prstGeom prst="rect">
            <a:avLst/>
          </a:prstGeom>
          <a:solidFill>
            <a:srgbClr val="003366">
              <a:alpha val="36000"/>
            </a:srgbClr>
          </a:solidFill>
          <a:ln w="0" algn="ctr">
            <a:solidFill>
              <a:schemeClr val="bg1">
                <a:alpha val="50195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110905">
              <a:defRPr/>
            </a:pPr>
            <a:endParaRPr lang="ru-RU" sz="2200" dirty="0">
              <a:solidFill>
                <a:prstClr val="white"/>
              </a:solidFill>
            </a:endParaRPr>
          </a:p>
        </p:txBody>
      </p:sp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428596" y="357166"/>
            <a:ext cx="8286808" cy="47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ru-RU" sz="2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Молодежное телевидение «</a:t>
            </a:r>
            <a:r>
              <a:rPr lang="ru-RU" sz="2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Кинельский</a:t>
            </a:r>
            <a:r>
              <a:rPr lang="ru-RU" sz="2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Теплый»</a:t>
            </a:r>
            <a:endParaRPr lang="ru-RU" sz="2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571868" y="1500174"/>
            <a:ext cx="2746718" cy="3643338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572264" y="1910942"/>
            <a:ext cx="2280940" cy="2803942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28595" y="1071546"/>
            <a:ext cx="2913827" cy="5572164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22"/>
          <p:cNvSpPr>
            <a:spLocks noChangeArrowheads="1"/>
          </p:cNvSpPr>
          <p:nvPr/>
        </p:nvSpPr>
        <p:spPr bwMode="auto">
          <a:xfrm>
            <a:off x="3857620" y="5715016"/>
            <a:ext cx="4929222" cy="642942"/>
          </a:xfrm>
          <a:prstGeom prst="rect">
            <a:avLst/>
          </a:prstGeom>
          <a:solidFill>
            <a:srgbClr val="003366">
              <a:alpha val="36000"/>
            </a:srgbClr>
          </a:solidFill>
          <a:ln w="0" algn="ctr">
            <a:solidFill>
              <a:schemeClr val="bg1">
                <a:alpha val="50195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110905">
              <a:defRPr/>
            </a:pPr>
            <a:endParaRPr lang="ru-RU" sz="2200" dirty="0">
              <a:solidFill>
                <a:prstClr val="white"/>
              </a:solidFill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929058" y="5786454"/>
            <a:ext cx="4786346" cy="47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en-US" sz="2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https://vk.com/kinel_heroes</a:t>
            </a:r>
            <a:endParaRPr lang="ru-RU" sz="2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2917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Безымянный352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" y="18435"/>
            <a:ext cx="9144000" cy="6839565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898" y="2492896"/>
            <a:ext cx="2934517" cy="416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206" y="1621160"/>
            <a:ext cx="3384376" cy="4757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45171"/>
            <a:ext cx="3456384" cy="4871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22"/>
          <p:cNvSpPr>
            <a:spLocks noChangeArrowheads="1"/>
          </p:cNvSpPr>
          <p:nvPr/>
        </p:nvSpPr>
        <p:spPr bwMode="auto">
          <a:xfrm>
            <a:off x="357158" y="285728"/>
            <a:ext cx="8429684" cy="642942"/>
          </a:xfrm>
          <a:prstGeom prst="rect">
            <a:avLst/>
          </a:prstGeom>
          <a:solidFill>
            <a:srgbClr val="003366">
              <a:alpha val="36000"/>
            </a:srgbClr>
          </a:solidFill>
          <a:ln w="0" algn="ctr">
            <a:solidFill>
              <a:schemeClr val="bg1">
                <a:alpha val="50195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110905">
              <a:defRPr/>
            </a:pPr>
            <a:endParaRPr lang="ru-RU" sz="2200" dirty="0">
              <a:solidFill>
                <a:prstClr val="white"/>
              </a:solidFill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28596" y="357166"/>
            <a:ext cx="8286808" cy="47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ru-RU" sz="2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Юбилейная книга «Живая память поколений»</a:t>
            </a:r>
            <a:endParaRPr lang="ru-RU" sz="2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666502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429256" y="1917962"/>
            <a:ext cx="3373934" cy="4640151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22"/>
          <p:cNvSpPr>
            <a:spLocks noChangeArrowheads="1"/>
          </p:cNvSpPr>
          <p:nvPr/>
        </p:nvSpPr>
        <p:spPr bwMode="auto">
          <a:xfrm>
            <a:off x="357158" y="428604"/>
            <a:ext cx="8429684" cy="642942"/>
          </a:xfrm>
          <a:prstGeom prst="rect">
            <a:avLst/>
          </a:prstGeom>
          <a:solidFill>
            <a:srgbClr val="003366">
              <a:alpha val="36000"/>
            </a:srgbClr>
          </a:solidFill>
          <a:ln w="0" algn="ctr">
            <a:solidFill>
              <a:schemeClr val="bg1">
                <a:alpha val="50195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110905">
              <a:defRPr/>
            </a:pPr>
            <a:endParaRPr lang="ru-RU" sz="2200" dirty="0">
              <a:solidFill>
                <a:prstClr val="white"/>
              </a:solidFill>
            </a:endParaRPr>
          </a:p>
        </p:txBody>
      </p:sp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428596" y="455857"/>
            <a:ext cx="8286808" cy="47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ru-RU" sz="2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Книга «История Междуречья»</a:t>
            </a:r>
            <a:endParaRPr lang="ru-RU" sz="2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643174" y="1643050"/>
            <a:ext cx="3373934" cy="4640151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28596" y="1285860"/>
            <a:ext cx="3373934" cy="4761347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12917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71472" y="4143380"/>
            <a:ext cx="3643338" cy="2387922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22"/>
          <p:cNvSpPr>
            <a:spLocks noChangeArrowheads="1"/>
          </p:cNvSpPr>
          <p:nvPr/>
        </p:nvSpPr>
        <p:spPr bwMode="auto">
          <a:xfrm>
            <a:off x="357158" y="428604"/>
            <a:ext cx="8429684" cy="642942"/>
          </a:xfrm>
          <a:prstGeom prst="rect">
            <a:avLst/>
          </a:prstGeom>
          <a:solidFill>
            <a:srgbClr val="003366">
              <a:alpha val="36000"/>
            </a:srgbClr>
          </a:solidFill>
          <a:ln w="0" algn="ctr">
            <a:solidFill>
              <a:schemeClr val="bg1">
                <a:alpha val="50195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110905">
              <a:defRPr/>
            </a:pPr>
            <a:endParaRPr lang="ru-RU" sz="2200" dirty="0">
              <a:solidFill>
                <a:prstClr val="white"/>
              </a:solidFill>
            </a:endParaRPr>
          </a:p>
        </p:txBody>
      </p:sp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428596" y="455857"/>
            <a:ext cx="8286808" cy="47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ru-RU" sz="2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Молодежный бал «СОЗВЕЗДИЕ»</a:t>
            </a:r>
            <a:endParaRPr lang="ru-RU" sz="2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16200000">
            <a:off x="4420194" y="2152046"/>
            <a:ext cx="4643470" cy="3482602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71472" y="1214423"/>
            <a:ext cx="3643338" cy="2732503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12917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2"/>
          <p:cNvSpPr>
            <a:spLocks noChangeArrowheads="1"/>
          </p:cNvSpPr>
          <p:nvPr/>
        </p:nvSpPr>
        <p:spPr bwMode="auto">
          <a:xfrm>
            <a:off x="357158" y="357166"/>
            <a:ext cx="8429684" cy="1285884"/>
          </a:xfrm>
          <a:prstGeom prst="rect">
            <a:avLst/>
          </a:prstGeom>
          <a:solidFill>
            <a:srgbClr val="003366">
              <a:alpha val="36000"/>
            </a:srgbClr>
          </a:solidFill>
          <a:ln w="0" algn="ctr">
            <a:solidFill>
              <a:schemeClr val="bg1">
                <a:alpha val="50195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110905">
              <a:defRPr/>
            </a:pPr>
            <a:endParaRPr lang="ru-RU" sz="2200" dirty="0">
              <a:solidFill>
                <a:prstClr val="white"/>
              </a:solidFill>
            </a:endParaRPr>
          </a:p>
        </p:txBody>
      </p:sp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428596" y="428604"/>
            <a:ext cx="8286808" cy="118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Результаты социологического опроса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«Эффективность патриотического воспитания в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городском округе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Кинель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1357290" y="1928802"/>
          <a:ext cx="6715172" cy="4714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612917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2"/>
          <p:cNvSpPr>
            <a:spLocks noChangeArrowheads="1"/>
          </p:cNvSpPr>
          <p:nvPr/>
        </p:nvSpPr>
        <p:spPr bwMode="auto">
          <a:xfrm>
            <a:off x="357158" y="428604"/>
            <a:ext cx="8429684" cy="928694"/>
          </a:xfrm>
          <a:prstGeom prst="rect">
            <a:avLst/>
          </a:prstGeom>
          <a:solidFill>
            <a:srgbClr val="003366">
              <a:alpha val="36000"/>
            </a:srgbClr>
          </a:solidFill>
          <a:ln w="0" algn="ctr">
            <a:solidFill>
              <a:schemeClr val="bg1">
                <a:alpha val="50195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110905">
              <a:defRPr/>
            </a:pPr>
            <a:endParaRPr lang="ru-RU" sz="2200" dirty="0">
              <a:solidFill>
                <a:prstClr val="white"/>
              </a:solidFill>
            </a:endParaRPr>
          </a:p>
        </p:txBody>
      </p:sp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357158" y="428604"/>
            <a:ext cx="8429684" cy="87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Результаты социологического опроса </a:t>
            </a:r>
          </a:p>
          <a:p>
            <a:pPr algn="ctr"/>
            <a:r>
              <a:rPr lang="ru-RU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«Толерантность молодежи городского округа </a:t>
            </a:r>
            <a:r>
              <a:rPr lang="ru-RU" sz="2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Кинель</a:t>
            </a:r>
            <a:r>
              <a:rPr lang="ru-RU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1071538" y="1357298"/>
          <a:ext cx="7119966" cy="5175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612917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2"/>
          <p:cNvSpPr>
            <a:spLocks noChangeArrowheads="1"/>
          </p:cNvSpPr>
          <p:nvPr/>
        </p:nvSpPr>
        <p:spPr bwMode="auto">
          <a:xfrm>
            <a:off x="357158" y="357166"/>
            <a:ext cx="8429684" cy="928694"/>
          </a:xfrm>
          <a:prstGeom prst="rect">
            <a:avLst/>
          </a:prstGeom>
          <a:solidFill>
            <a:srgbClr val="003366">
              <a:alpha val="36000"/>
            </a:srgbClr>
          </a:solidFill>
          <a:ln w="0" algn="ctr">
            <a:solidFill>
              <a:schemeClr val="bg1">
                <a:alpha val="50195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110905">
              <a:defRPr/>
            </a:pPr>
            <a:endParaRPr lang="ru-RU" sz="2200" dirty="0">
              <a:solidFill>
                <a:prstClr val="white"/>
              </a:solidFill>
            </a:endParaRPr>
          </a:p>
        </p:txBody>
      </p:sp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428596" y="428604"/>
            <a:ext cx="8286808" cy="81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Результаты социологического опроса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«Готовность молодых людей к службе в армии»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1071538" y="1428736"/>
          <a:ext cx="7119966" cy="5103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612917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Безымянный352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17"/>
            <a:ext cx="9144000" cy="68395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4480" y="928670"/>
            <a:ext cx="528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28596" y="642918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4282" y="214290"/>
            <a:ext cx="8643998" cy="6357982"/>
          </a:xfrm>
          <a:prstGeom prst="roundRect">
            <a:avLst/>
          </a:prstGeom>
          <a:solidFill>
            <a:schemeClr val="accent1"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 algn="ctr">
              <a:spcAft>
                <a:spcPts val="600"/>
              </a:spcAft>
            </a:pPr>
            <a:r>
              <a:rPr lang="ru-RU" sz="4800" b="1" i="1" spc="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ПРОБЛЕМЫ: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sz="2600" b="1" spc="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отсутствие методических рекомендаций, обучающих программ по подготовке и переподготовке организаторов патриотического воспитания, организации системы обучения, подготовки и переподготовки организаторов патриотического воспитания;</a:t>
            </a:r>
            <a:endParaRPr lang="ru-RU" sz="2600" b="1" spc="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sz="2600" b="1" spc="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отсутствие регистрации патриотических объединений в органах юстиции.</a:t>
            </a:r>
            <a:endParaRPr lang="ru-RU" sz="2600" b="1" spc="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0" y="2571744"/>
            <a:ext cx="9144000" cy="185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ru-RU" sz="5800" b="1" spc="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Сохранение исторической памяти поколений</a:t>
            </a:r>
            <a:endParaRPr lang="ru-RU" sz="5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2917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Скругленный прямоугольник 1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480"/>
            <a:ext cx="5651500" cy="571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>
            <a:spLocks noChangeArrowheads="1"/>
          </p:cNvSpPr>
          <p:nvPr/>
        </p:nvSpPr>
        <p:spPr bwMode="auto">
          <a:xfrm>
            <a:off x="5572132" y="214290"/>
            <a:ext cx="3392481" cy="6429419"/>
          </a:xfrm>
          <a:prstGeom prst="rect">
            <a:avLst/>
          </a:prstGeom>
          <a:solidFill>
            <a:srgbClr val="CCFFFF">
              <a:alpha val="47000"/>
            </a:srgbClr>
          </a:solidFill>
          <a:ln w="0" algn="ctr">
            <a:solidFill>
              <a:schemeClr val="bg1">
                <a:alpha val="50195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Уверен, что патриотическое воспитание должно быть не только стройной государственной системой, но прежде всего ограниченной частью жизни самого общества. И, только объединив усилия, консолидировав лучшие практики и инициативы, мы сможем вырастить поколения, которые знают свою страну, чувствую сопричастность ее судьбе, к ответственности за ее будущее и, главное, верят в нее».</a:t>
            </a:r>
            <a:endParaRPr lang="ru-RU" sz="2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7" name="Text Box 8"/>
          <p:cNvSpPr txBox="1">
            <a:spLocks noChangeArrowheads="1"/>
          </p:cNvSpPr>
          <p:nvPr/>
        </p:nvSpPr>
        <p:spPr bwMode="auto">
          <a:xfrm>
            <a:off x="285720" y="4857760"/>
            <a:ext cx="49688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Президент РФ В.В. Путин</a:t>
            </a:r>
          </a:p>
        </p:txBody>
      </p:sp>
      <p:pic>
        <p:nvPicPr>
          <p:cNvPr id="16" name="Picture 2" descr="F:\Презентация\Фото ветеранов\IMG_2264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 bwMode="auto">
          <a:xfrm>
            <a:off x="357158" y="1500174"/>
            <a:ext cx="4896222" cy="3060138"/>
          </a:xfrm>
          <a:prstGeom prst="rect">
            <a:avLst/>
          </a:prstGeom>
          <a:noFill/>
          <a:ln w="34925">
            <a:solidFill>
              <a:sysClr val="window" lastClr="FFFF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12917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71472" y="1357298"/>
            <a:ext cx="3534305" cy="2434744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22"/>
          <p:cNvSpPr>
            <a:spLocks noChangeArrowheads="1"/>
          </p:cNvSpPr>
          <p:nvPr/>
        </p:nvSpPr>
        <p:spPr bwMode="auto">
          <a:xfrm>
            <a:off x="357158" y="428604"/>
            <a:ext cx="8429684" cy="642942"/>
          </a:xfrm>
          <a:prstGeom prst="rect">
            <a:avLst/>
          </a:prstGeom>
          <a:solidFill>
            <a:srgbClr val="003366">
              <a:alpha val="36000"/>
            </a:srgbClr>
          </a:solidFill>
          <a:ln w="0" algn="ctr">
            <a:solidFill>
              <a:schemeClr val="bg1">
                <a:alpha val="50195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110905">
              <a:defRPr/>
            </a:pPr>
            <a:endParaRPr lang="ru-RU" sz="2200" dirty="0">
              <a:solidFill>
                <a:prstClr val="white"/>
              </a:solidFill>
            </a:endParaRPr>
          </a:p>
        </p:txBody>
      </p:sp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428596" y="455857"/>
            <a:ext cx="8286808" cy="47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ru-RU" sz="2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АНО «Город детства»</a:t>
            </a:r>
            <a:endParaRPr lang="ru-RU" sz="2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714876" y="4071942"/>
            <a:ext cx="3714775" cy="2476517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714876" y="1357298"/>
            <a:ext cx="3714776" cy="2478452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00034" y="4071942"/>
            <a:ext cx="3714775" cy="2476517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12917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Безымянный352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14" name="Picture 13" descr="http://cs617224.vk.me/v617224388/8fad/X2k3oxOesq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558" y="2632320"/>
            <a:ext cx="3672408" cy="2754306"/>
          </a:xfrm>
          <a:prstGeom prst="rect">
            <a:avLst/>
          </a:prstGeom>
          <a:noFill/>
          <a:ln w="603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http://cs413718.vk.me/v413718687/274f/m5Hl3nv1_U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162" y="2322947"/>
            <a:ext cx="2891787" cy="2189535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Презентация\Тимуровци\DSC_08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832433"/>
            <a:ext cx="2518579" cy="16790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G:\Презентация\Тимуровци\DSC_08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22" y="4832432"/>
            <a:ext cx="2518579" cy="16790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G:\Презентация\Тимуровци\DSC_08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22" y="4875473"/>
            <a:ext cx="2518579" cy="16790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G:\Презентация\P302589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824" y="4415157"/>
            <a:ext cx="2561556" cy="1921167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G:\Презентация\Журавлики\5GE4An2A1oQ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7" y="2285992"/>
            <a:ext cx="3251716" cy="2166964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200" y="4330357"/>
            <a:ext cx="3170043" cy="2112537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G:\Презентация\Тимуровци\DSC_08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43446"/>
            <a:ext cx="2896850" cy="1931234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7422" y="260648"/>
            <a:ext cx="760100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24150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2"/>
          <p:cNvSpPr>
            <a:spLocks noChangeArrowheads="1"/>
          </p:cNvSpPr>
          <p:nvPr/>
        </p:nvSpPr>
        <p:spPr bwMode="auto">
          <a:xfrm>
            <a:off x="357158" y="142852"/>
            <a:ext cx="8429684" cy="1455724"/>
          </a:xfrm>
          <a:prstGeom prst="rect">
            <a:avLst/>
          </a:prstGeom>
          <a:solidFill>
            <a:srgbClr val="003366">
              <a:alpha val="36000"/>
            </a:srgbClr>
          </a:solidFill>
          <a:ln w="0" algn="ctr">
            <a:solidFill>
              <a:schemeClr val="bg1">
                <a:alpha val="50195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110905">
              <a:defRPr/>
            </a:pPr>
            <a:endParaRPr lang="ru-RU" sz="2200" dirty="0">
              <a:solidFill>
                <a:prstClr val="white"/>
              </a:solidFill>
            </a:endParaRPr>
          </a:p>
        </p:txBody>
      </p:sp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428596" y="214290"/>
            <a:ext cx="8286808" cy="1273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ru-RU" sz="2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Интерактивная карта памятников и мемориальных досок, посвященных Великой Отечественной войне и локальным конфликтам</a:t>
            </a:r>
            <a:endParaRPr lang="ru-RU" sz="2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71538" y="1714488"/>
            <a:ext cx="7143800" cy="4950431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12917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Безымянный352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14" name="Picture 13" descr="http://cs617224.vk.me/v617224388/8fad/X2k3oxOesq8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428860" y="214290"/>
            <a:ext cx="3000396" cy="2754306"/>
          </a:xfrm>
          <a:prstGeom prst="rect">
            <a:avLst/>
          </a:prstGeom>
          <a:noFill/>
          <a:ln w="603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http://cs413718.vk.me/v413718687/274f/m5Hl3nv1_UU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857884" y="285728"/>
            <a:ext cx="2891787" cy="2168840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G:\Презентация\P3025897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429388" y="2214554"/>
            <a:ext cx="2561556" cy="1921167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G:\Презентация\Журавлики\5GE4An2A1oQ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57158" y="214290"/>
            <a:ext cx="1625223" cy="2166964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214678" y="2500306"/>
            <a:ext cx="2816716" cy="2112537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G:\Презентация\Тимуровци\DSC_0843.JP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139634" y="2285992"/>
            <a:ext cx="2574978" cy="1931234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285720" y="4214818"/>
            <a:ext cx="2816716" cy="2112537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6000760" y="4143380"/>
            <a:ext cx="2816716" cy="2112537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3000364" y="4459735"/>
            <a:ext cx="2816716" cy="2112537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Безымянный352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29" name="Picture 3" descr="G:\Презентация\Журавлики\5GE4An2A1oQ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57149" y="761970"/>
            <a:ext cx="3929099" cy="5238798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Содержимое 3" descr="DSC_01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679158" y="428604"/>
            <a:ext cx="4179122" cy="2786082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 descr="DSC_017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3438" y="3571876"/>
            <a:ext cx="4214842" cy="2809894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2"/>
          <p:cNvSpPr>
            <a:spLocks noChangeArrowheads="1"/>
          </p:cNvSpPr>
          <p:nvPr/>
        </p:nvSpPr>
        <p:spPr bwMode="auto">
          <a:xfrm>
            <a:off x="972170" y="115888"/>
            <a:ext cx="7561263" cy="1027096"/>
          </a:xfrm>
          <a:prstGeom prst="rect">
            <a:avLst/>
          </a:prstGeom>
          <a:solidFill>
            <a:srgbClr val="003366">
              <a:alpha val="36000"/>
            </a:srgbClr>
          </a:solidFill>
          <a:ln w="0" algn="ctr">
            <a:solidFill>
              <a:schemeClr val="bg1">
                <a:alpha val="50195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1110905">
              <a:defRPr/>
            </a:pPr>
            <a:endParaRPr lang="ru-RU" sz="2200" dirty="0">
              <a:solidFill>
                <a:prstClr val="white"/>
              </a:solidFill>
            </a:endParaRPr>
          </a:p>
        </p:txBody>
      </p:sp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899592" y="214290"/>
            <a:ext cx="7633841" cy="81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ru-RU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городском округе </a:t>
            </a:r>
            <a:r>
              <a:rPr lang="ru-RU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Кинель</a:t>
            </a:r>
            <a:r>
              <a:rPr lang="ru-RU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ежегодно проходит </a:t>
            </a:r>
          </a:p>
          <a:p>
            <a:pPr lvl="0" algn="ctr" eaLnBrk="1" hangingPunct="1"/>
            <a:r>
              <a:rPr lang="ru-RU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молодежная акция «Дорога к обелиску»</a:t>
            </a:r>
            <a:endParaRPr lang="ru-RU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397108" y="1785926"/>
            <a:ext cx="3175024" cy="1785950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429256" y="4071942"/>
            <a:ext cx="3286148" cy="2464611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786446" y="1500174"/>
            <a:ext cx="3187790" cy="2357454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14282" y="1285860"/>
            <a:ext cx="2000264" cy="2662852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G:\Презентация\Журавлики\WP74C0I0byA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928662" y="4143380"/>
            <a:ext cx="3714776" cy="2476516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12917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1148</TotalTime>
  <Words>856</Words>
  <Application>Microsoft Office PowerPoint</Application>
  <PresentationFormat>Экран (4:3)</PresentationFormat>
  <Paragraphs>127</Paragraphs>
  <Slides>52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52</vt:i4>
      </vt:variant>
    </vt:vector>
  </HeadingPairs>
  <TitlesOfParts>
    <vt:vector size="54" baseType="lpstr">
      <vt:lpstr>Тема Office</vt:lpstr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Татьяна</cp:lastModifiedBy>
  <cp:revision>107</cp:revision>
  <cp:lastPrinted>2015-03-11T07:58:40Z</cp:lastPrinted>
  <dcterms:created xsi:type="dcterms:W3CDTF">2015-03-10T10:46:01Z</dcterms:created>
  <dcterms:modified xsi:type="dcterms:W3CDTF">2016-04-18T06:25:00Z</dcterms:modified>
</cp:coreProperties>
</file>