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59"/>
  </p:notesMasterIdLst>
  <p:sldIdLst>
    <p:sldId id="256" r:id="rId2"/>
    <p:sldId id="293" r:id="rId3"/>
    <p:sldId id="411" r:id="rId4"/>
    <p:sldId id="412" r:id="rId5"/>
    <p:sldId id="413" r:id="rId6"/>
    <p:sldId id="414" r:id="rId7"/>
    <p:sldId id="416" r:id="rId8"/>
    <p:sldId id="415" r:id="rId9"/>
    <p:sldId id="417" r:id="rId10"/>
    <p:sldId id="419" r:id="rId11"/>
    <p:sldId id="418" r:id="rId12"/>
    <p:sldId id="422" r:id="rId13"/>
    <p:sldId id="421" r:id="rId14"/>
    <p:sldId id="420" r:id="rId15"/>
    <p:sldId id="425" r:id="rId16"/>
    <p:sldId id="426" r:id="rId17"/>
    <p:sldId id="427" r:id="rId18"/>
    <p:sldId id="432" r:id="rId19"/>
    <p:sldId id="449" r:id="rId20"/>
    <p:sldId id="450" r:id="rId21"/>
    <p:sldId id="428" r:id="rId22"/>
    <p:sldId id="433" r:id="rId23"/>
    <p:sldId id="434" r:id="rId24"/>
    <p:sldId id="435" r:id="rId25"/>
    <p:sldId id="429" r:id="rId26"/>
    <p:sldId id="430" r:id="rId27"/>
    <p:sldId id="436" r:id="rId28"/>
    <p:sldId id="438" r:id="rId29"/>
    <p:sldId id="437" r:id="rId30"/>
    <p:sldId id="439" r:id="rId31"/>
    <p:sldId id="423" r:id="rId32"/>
    <p:sldId id="308" r:id="rId33"/>
    <p:sldId id="440" r:id="rId34"/>
    <p:sldId id="441" r:id="rId35"/>
    <p:sldId id="462" r:id="rId36"/>
    <p:sldId id="444" r:id="rId37"/>
    <p:sldId id="442" r:id="rId38"/>
    <p:sldId id="448" r:id="rId39"/>
    <p:sldId id="443" r:id="rId40"/>
    <p:sldId id="447" r:id="rId41"/>
    <p:sldId id="445" r:id="rId42"/>
    <p:sldId id="446" r:id="rId43"/>
    <p:sldId id="451" r:id="rId44"/>
    <p:sldId id="321" r:id="rId45"/>
    <p:sldId id="452" r:id="rId46"/>
    <p:sldId id="453" r:id="rId47"/>
    <p:sldId id="454" r:id="rId48"/>
    <p:sldId id="456" r:id="rId49"/>
    <p:sldId id="455" r:id="rId50"/>
    <p:sldId id="457" r:id="rId51"/>
    <p:sldId id="458" r:id="rId52"/>
    <p:sldId id="459" r:id="rId53"/>
    <p:sldId id="460" r:id="rId54"/>
    <p:sldId id="461" r:id="rId55"/>
    <p:sldId id="257" r:id="rId56"/>
    <p:sldId id="258" r:id="rId57"/>
    <p:sldId id="305" r:id="rId5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30"/>
    <p:restoredTop sz="94694"/>
  </p:normalViewPr>
  <p:slideViewPr>
    <p:cSldViewPr snapToGrid="0" snapToObjects="1">
      <p:cViewPr varScale="1">
        <p:scale>
          <a:sx n="82" d="100"/>
          <a:sy n="82" d="100"/>
        </p:scale>
        <p:origin x="10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7A123-AC80-1948-A6E7-A7C55BA9CB87}" type="datetimeFigureOut">
              <a:rPr lang="ru-RU" smtClean="0"/>
              <a:t>02.02.2023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E2C7C-B995-004A-B842-587E474909E9}" type="slidenum">
              <a:rPr lang="ru-RU" smtClean="0"/>
              <a:t>‹#›</a:t>
            </a:fld>
            <a:endParaRPr lang="ru-RU"/>
          </a:p>
        </p:txBody>
      </p:sp>
    </p:spTree>
    <p:extLst>
      <p:ext uri="{BB962C8B-B14F-4D97-AF65-F5344CB8AC3E}">
        <p14:creationId xmlns:p14="http://schemas.microsoft.com/office/powerpoint/2010/main" val="3071731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7BFE2C7C-B995-004A-B842-587E474909E9}" type="slidenum">
              <a:rPr lang="ru-RU" smtClean="0"/>
              <a:t>8</a:t>
            </a:fld>
            <a:endParaRPr lang="ru-RU"/>
          </a:p>
        </p:txBody>
      </p:sp>
    </p:spTree>
    <p:extLst>
      <p:ext uri="{BB962C8B-B14F-4D97-AF65-F5344CB8AC3E}">
        <p14:creationId xmlns:p14="http://schemas.microsoft.com/office/powerpoint/2010/main" val="2259715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6A6EA8-1D60-7EEF-F960-B26A559FCE4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23508A07-D8E4-D856-F7DB-0451E43F78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22F89CF-0382-9E13-C18F-D0488526D2BC}"/>
              </a:ext>
            </a:extLst>
          </p:cNvPr>
          <p:cNvSpPr>
            <a:spLocks noGrp="1"/>
          </p:cNvSpPr>
          <p:nvPr>
            <p:ph type="dt" sz="half" idx="10"/>
          </p:nvPr>
        </p:nvSpPr>
        <p:spPr/>
        <p:txBody>
          <a:bodyPr/>
          <a:lstStyle/>
          <a:p>
            <a:fld id="{8D9B2AF5-D18B-2849-B10C-B5918499676F}" type="datetime1">
              <a:rPr lang="ru-RU" smtClean="0"/>
              <a:t>02.02.2023</a:t>
            </a:fld>
            <a:endParaRPr lang="ru-RU"/>
          </a:p>
        </p:txBody>
      </p:sp>
      <p:sp>
        <p:nvSpPr>
          <p:cNvPr id="5" name="Нижний колонтитул 4">
            <a:extLst>
              <a:ext uri="{FF2B5EF4-FFF2-40B4-BE49-F238E27FC236}">
                <a16:creationId xmlns:a16="http://schemas.microsoft.com/office/drawing/2014/main" id="{020641A5-9008-5593-E9F0-ED90631D1F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09E8BA8-7FDE-927F-3FFA-C6E41DF273D2}"/>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40877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EE0FE6-82E9-F2AC-4AF0-59674086ADC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F6CAB399-7DE4-941F-71D5-E4598E71336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B07E3ED-E6A0-7782-FA2D-4D983F43E0B6}"/>
              </a:ext>
            </a:extLst>
          </p:cNvPr>
          <p:cNvSpPr>
            <a:spLocks noGrp="1"/>
          </p:cNvSpPr>
          <p:nvPr>
            <p:ph type="dt" sz="half" idx="10"/>
          </p:nvPr>
        </p:nvSpPr>
        <p:spPr/>
        <p:txBody>
          <a:bodyPr/>
          <a:lstStyle/>
          <a:p>
            <a:fld id="{1C865EE4-B045-6241-8BCD-EB7318168667}" type="datetime1">
              <a:rPr lang="ru-RU" smtClean="0"/>
              <a:t>02.02.2023</a:t>
            </a:fld>
            <a:endParaRPr lang="ru-RU"/>
          </a:p>
        </p:txBody>
      </p:sp>
      <p:sp>
        <p:nvSpPr>
          <p:cNvPr id="5" name="Нижний колонтитул 4">
            <a:extLst>
              <a:ext uri="{FF2B5EF4-FFF2-40B4-BE49-F238E27FC236}">
                <a16:creationId xmlns:a16="http://schemas.microsoft.com/office/drawing/2014/main" id="{CF279C8D-3A0E-EBA4-D0FC-C24698B2C6B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CB19856-6A96-079B-DB1B-52058DD4BA42}"/>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8009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8418E258-F247-F9C1-64D4-9A62A644F83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2B106132-EE31-882D-1FF1-C480DE8F82A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1850808-367C-3DA1-C297-55925DD65FC7}"/>
              </a:ext>
            </a:extLst>
          </p:cNvPr>
          <p:cNvSpPr>
            <a:spLocks noGrp="1"/>
          </p:cNvSpPr>
          <p:nvPr>
            <p:ph type="dt" sz="half" idx="10"/>
          </p:nvPr>
        </p:nvSpPr>
        <p:spPr/>
        <p:txBody>
          <a:bodyPr/>
          <a:lstStyle/>
          <a:p>
            <a:fld id="{683DA853-F7C8-7445-AD06-5626ED18FFEF}" type="datetime1">
              <a:rPr lang="ru-RU" smtClean="0"/>
              <a:t>02.02.2023</a:t>
            </a:fld>
            <a:endParaRPr lang="ru-RU"/>
          </a:p>
        </p:txBody>
      </p:sp>
      <p:sp>
        <p:nvSpPr>
          <p:cNvPr id="5" name="Нижний колонтитул 4">
            <a:extLst>
              <a:ext uri="{FF2B5EF4-FFF2-40B4-BE49-F238E27FC236}">
                <a16:creationId xmlns:a16="http://schemas.microsoft.com/office/drawing/2014/main" id="{F8037C71-5F6B-DFED-CB5D-C332C1894EB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71BCBE7-3E10-A373-9247-1F73D82A6476}"/>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90859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23FABE-EF28-B247-B2A6-EFF219FC507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0CBCC5B-F3C8-3248-3FF9-825DF8B7A8D5}"/>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CA9DC5A-9B16-11F9-0FAE-267E07669F96}"/>
              </a:ext>
            </a:extLst>
          </p:cNvPr>
          <p:cNvSpPr>
            <a:spLocks noGrp="1"/>
          </p:cNvSpPr>
          <p:nvPr>
            <p:ph type="dt" sz="half" idx="10"/>
          </p:nvPr>
        </p:nvSpPr>
        <p:spPr/>
        <p:txBody>
          <a:bodyPr/>
          <a:lstStyle/>
          <a:p>
            <a:fld id="{F0594D7F-1D7B-EE48-A599-F8BF22B07F9F}" type="datetime1">
              <a:rPr lang="ru-RU" smtClean="0"/>
              <a:t>02.02.2023</a:t>
            </a:fld>
            <a:endParaRPr lang="ru-RU"/>
          </a:p>
        </p:txBody>
      </p:sp>
      <p:sp>
        <p:nvSpPr>
          <p:cNvPr id="5" name="Нижний колонтитул 4">
            <a:extLst>
              <a:ext uri="{FF2B5EF4-FFF2-40B4-BE49-F238E27FC236}">
                <a16:creationId xmlns:a16="http://schemas.microsoft.com/office/drawing/2014/main" id="{3038E0FD-9AF8-0816-D242-8679D58CA50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839EE7A-BE79-BDF2-C8CC-902F0C014C62}"/>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38568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DAC42-02C0-56A5-8F10-52FC483B770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4AABC44-2161-D3F1-4687-0F44FE3F96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EDA6274-4A4C-61E7-6F2B-713ACBED490B}"/>
              </a:ext>
            </a:extLst>
          </p:cNvPr>
          <p:cNvSpPr>
            <a:spLocks noGrp="1"/>
          </p:cNvSpPr>
          <p:nvPr>
            <p:ph type="dt" sz="half" idx="10"/>
          </p:nvPr>
        </p:nvSpPr>
        <p:spPr/>
        <p:txBody>
          <a:bodyPr/>
          <a:lstStyle/>
          <a:p>
            <a:fld id="{DF121438-1E2B-C849-9044-A0BC5C36F784}" type="datetime1">
              <a:rPr lang="ru-RU" smtClean="0"/>
              <a:t>02.02.2023</a:t>
            </a:fld>
            <a:endParaRPr lang="ru-RU"/>
          </a:p>
        </p:txBody>
      </p:sp>
      <p:sp>
        <p:nvSpPr>
          <p:cNvPr id="5" name="Нижний колонтитул 4">
            <a:extLst>
              <a:ext uri="{FF2B5EF4-FFF2-40B4-BE49-F238E27FC236}">
                <a16:creationId xmlns:a16="http://schemas.microsoft.com/office/drawing/2014/main" id="{8CF3C74F-3F86-3285-35DF-AC73E5ED818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98F8674-2AAF-152D-5833-04144DED20B1}"/>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05389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538735-A6D8-E496-4520-FC692760DAE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8C76C4D-E25B-E41C-803B-DB90ED35BB4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A4B83F4-B049-AC3F-B923-A44FB0C63B0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E913D5F-3EAB-F314-64D9-DABD36172C6E}"/>
              </a:ext>
            </a:extLst>
          </p:cNvPr>
          <p:cNvSpPr>
            <a:spLocks noGrp="1"/>
          </p:cNvSpPr>
          <p:nvPr>
            <p:ph type="dt" sz="half" idx="10"/>
          </p:nvPr>
        </p:nvSpPr>
        <p:spPr/>
        <p:txBody>
          <a:bodyPr/>
          <a:lstStyle/>
          <a:p>
            <a:fld id="{F3935A5C-108F-A54D-A7A4-70A6BF6C7A32}" type="datetime1">
              <a:rPr lang="ru-RU" smtClean="0"/>
              <a:t>02.02.2023</a:t>
            </a:fld>
            <a:endParaRPr lang="ru-RU"/>
          </a:p>
        </p:txBody>
      </p:sp>
      <p:sp>
        <p:nvSpPr>
          <p:cNvPr id="6" name="Нижний колонтитул 5">
            <a:extLst>
              <a:ext uri="{FF2B5EF4-FFF2-40B4-BE49-F238E27FC236}">
                <a16:creationId xmlns:a16="http://schemas.microsoft.com/office/drawing/2014/main" id="{A228AD9F-8EAE-EAC5-3B09-11B1DBDE701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D68BAD4-551B-C635-C679-2C84B737ABAE}"/>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1742794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0BFD11-F96C-4D9B-D445-B2E8D8C9B39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84B9581C-8C2B-9174-3A87-51D051ACCE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3FB9A51-E5E5-A668-0C69-9831559E590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6E6259D-C0FF-D707-9D05-3A787DA451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D0BC215-D596-4C68-FDA0-A3FDE55C83D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8EAE42A-EA54-F850-8E58-5C3D94584A93}"/>
              </a:ext>
            </a:extLst>
          </p:cNvPr>
          <p:cNvSpPr>
            <a:spLocks noGrp="1"/>
          </p:cNvSpPr>
          <p:nvPr>
            <p:ph type="dt" sz="half" idx="10"/>
          </p:nvPr>
        </p:nvSpPr>
        <p:spPr/>
        <p:txBody>
          <a:bodyPr/>
          <a:lstStyle/>
          <a:p>
            <a:fld id="{5C696991-6148-214D-8DB3-882BD24DBF99}" type="datetime1">
              <a:rPr lang="ru-RU" smtClean="0"/>
              <a:t>02.02.2023</a:t>
            </a:fld>
            <a:endParaRPr lang="ru-RU"/>
          </a:p>
        </p:txBody>
      </p:sp>
      <p:sp>
        <p:nvSpPr>
          <p:cNvPr id="8" name="Нижний колонтитул 7">
            <a:extLst>
              <a:ext uri="{FF2B5EF4-FFF2-40B4-BE49-F238E27FC236}">
                <a16:creationId xmlns:a16="http://schemas.microsoft.com/office/drawing/2014/main" id="{F314A039-70BA-8801-40FB-1D48DC0284D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4B1E93D7-7CC8-3952-427C-0EC76A560E51}"/>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41399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FCCB0E-E3F3-9844-0163-F754CAFA5915}"/>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53EE91E-21A3-4E9C-B21F-FA682FD5AC81}"/>
              </a:ext>
            </a:extLst>
          </p:cNvPr>
          <p:cNvSpPr>
            <a:spLocks noGrp="1"/>
          </p:cNvSpPr>
          <p:nvPr>
            <p:ph type="dt" sz="half" idx="10"/>
          </p:nvPr>
        </p:nvSpPr>
        <p:spPr/>
        <p:txBody>
          <a:bodyPr/>
          <a:lstStyle/>
          <a:p>
            <a:fld id="{6BC5236F-07A5-7D44-83A7-5A75A18EE6D5}" type="datetime1">
              <a:rPr lang="ru-RU" smtClean="0"/>
              <a:t>02.02.2023</a:t>
            </a:fld>
            <a:endParaRPr lang="ru-RU"/>
          </a:p>
        </p:txBody>
      </p:sp>
      <p:sp>
        <p:nvSpPr>
          <p:cNvPr id="4" name="Нижний колонтитул 3">
            <a:extLst>
              <a:ext uri="{FF2B5EF4-FFF2-40B4-BE49-F238E27FC236}">
                <a16:creationId xmlns:a16="http://schemas.microsoft.com/office/drawing/2014/main" id="{D97F8883-A0DD-5B8C-A7F2-50E06B69B83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D42A7DCE-0A8C-6F40-F3D5-A76F65242EB8}"/>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264081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5ACD935-CC33-1890-5ED3-53633CA14A8F}"/>
              </a:ext>
            </a:extLst>
          </p:cNvPr>
          <p:cNvSpPr>
            <a:spLocks noGrp="1"/>
          </p:cNvSpPr>
          <p:nvPr>
            <p:ph type="dt" sz="half" idx="10"/>
          </p:nvPr>
        </p:nvSpPr>
        <p:spPr/>
        <p:txBody>
          <a:bodyPr/>
          <a:lstStyle/>
          <a:p>
            <a:fld id="{FA786BF4-F87A-E54D-A8D0-754AC0389152}" type="datetime1">
              <a:rPr lang="ru-RU" smtClean="0"/>
              <a:t>02.02.2023</a:t>
            </a:fld>
            <a:endParaRPr lang="ru-RU"/>
          </a:p>
        </p:txBody>
      </p:sp>
      <p:sp>
        <p:nvSpPr>
          <p:cNvPr id="3" name="Нижний колонтитул 2">
            <a:extLst>
              <a:ext uri="{FF2B5EF4-FFF2-40B4-BE49-F238E27FC236}">
                <a16:creationId xmlns:a16="http://schemas.microsoft.com/office/drawing/2014/main" id="{A210B568-65EF-5563-E34A-3732A1D3B8D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EC64706-9FB2-0FCE-A25C-24DF74BE08B0}"/>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3691784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1F297B-E88D-F849-3892-200EF5892CB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08E5A2E-8BAB-6BA6-4B7D-B63A6943B4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DABA9D0-58A8-0E35-7A9A-01C39F6688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A85CAE3-8E80-5AE5-E3C9-B7697FBD3884}"/>
              </a:ext>
            </a:extLst>
          </p:cNvPr>
          <p:cNvSpPr>
            <a:spLocks noGrp="1"/>
          </p:cNvSpPr>
          <p:nvPr>
            <p:ph type="dt" sz="half" idx="10"/>
          </p:nvPr>
        </p:nvSpPr>
        <p:spPr/>
        <p:txBody>
          <a:bodyPr/>
          <a:lstStyle/>
          <a:p>
            <a:fld id="{825B2D6C-0304-9E4A-A423-9D98040CBB9B}" type="datetime1">
              <a:rPr lang="ru-RU" smtClean="0"/>
              <a:t>02.02.2023</a:t>
            </a:fld>
            <a:endParaRPr lang="ru-RU"/>
          </a:p>
        </p:txBody>
      </p:sp>
      <p:sp>
        <p:nvSpPr>
          <p:cNvPr id="6" name="Нижний колонтитул 5">
            <a:extLst>
              <a:ext uri="{FF2B5EF4-FFF2-40B4-BE49-F238E27FC236}">
                <a16:creationId xmlns:a16="http://schemas.microsoft.com/office/drawing/2014/main" id="{362FC8A0-9D9B-F86A-AC65-A22E3BA07C8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47F39EC-48C4-A305-2E06-1A806EC23E95}"/>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2013116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9B57E6-A4B6-8DD9-2573-67C3C27463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C52653D-1022-9BF4-271B-0623870BD1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CB11E960-E37D-8C6E-8D67-5B780962A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14F406C-0518-23D4-36CD-E198469D4613}"/>
              </a:ext>
            </a:extLst>
          </p:cNvPr>
          <p:cNvSpPr>
            <a:spLocks noGrp="1"/>
          </p:cNvSpPr>
          <p:nvPr>
            <p:ph type="dt" sz="half" idx="10"/>
          </p:nvPr>
        </p:nvSpPr>
        <p:spPr/>
        <p:txBody>
          <a:bodyPr/>
          <a:lstStyle/>
          <a:p>
            <a:fld id="{EA2B122C-8668-A449-B8FC-CBFC52748B2A}" type="datetime1">
              <a:rPr lang="ru-RU" smtClean="0"/>
              <a:t>02.02.2023</a:t>
            </a:fld>
            <a:endParaRPr lang="ru-RU"/>
          </a:p>
        </p:txBody>
      </p:sp>
      <p:sp>
        <p:nvSpPr>
          <p:cNvPr id="6" name="Нижний колонтитул 5">
            <a:extLst>
              <a:ext uri="{FF2B5EF4-FFF2-40B4-BE49-F238E27FC236}">
                <a16:creationId xmlns:a16="http://schemas.microsoft.com/office/drawing/2014/main" id="{AB4EABFF-56A5-7138-ED95-E35A04F53B1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2E7B224-D679-19DE-C665-0A65139C2A61}"/>
              </a:ext>
            </a:extLst>
          </p:cNvPr>
          <p:cNvSpPr>
            <a:spLocks noGrp="1"/>
          </p:cNvSpPr>
          <p:nvPr>
            <p:ph type="sldNum" sz="quarter" idx="12"/>
          </p:nvPr>
        </p:nvSpPr>
        <p:spPr/>
        <p:txBody>
          <a:bodyPr/>
          <a:lstStyle/>
          <a:p>
            <a:fld id="{3600A750-35C0-2E4C-B022-317EB2D3CF73}" type="slidenum">
              <a:rPr lang="ru-RU" smtClean="0"/>
              <a:t>‹#›</a:t>
            </a:fld>
            <a:endParaRPr lang="ru-RU"/>
          </a:p>
        </p:txBody>
      </p:sp>
    </p:spTree>
    <p:extLst>
      <p:ext uri="{BB962C8B-B14F-4D97-AF65-F5344CB8AC3E}">
        <p14:creationId xmlns:p14="http://schemas.microsoft.com/office/powerpoint/2010/main" val="420320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A26BFC-379D-F156-28AD-81B0BECF96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C35B20C-BD16-CEAC-D498-C739921027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72A25F8-107B-B22B-BB46-6439FDE349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84787-2BEC-6049-978C-AC12F10D7102}" type="datetime1">
              <a:rPr lang="ru-RU" smtClean="0"/>
              <a:t>02.02.2023</a:t>
            </a:fld>
            <a:endParaRPr lang="ru-RU"/>
          </a:p>
        </p:txBody>
      </p:sp>
      <p:sp>
        <p:nvSpPr>
          <p:cNvPr id="5" name="Нижний колонтитул 4">
            <a:extLst>
              <a:ext uri="{FF2B5EF4-FFF2-40B4-BE49-F238E27FC236}">
                <a16:creationId xmlns:a16="http://schemas.microsoft.com/office/drawing/2014/main" id="{CAC3BE83-EDFE-9325-12EC-B333D1BC54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CF85470-0570-2DF7-6E23-E23BB605CD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00A750-35C0-2E4C-B022-317EB2D3CF73}" type="slidenum">
              <a:rPr lang="ru-RU" smtClean="0"/>
              <a:t>‹#›</a:t>
            </a:fld>
            <a:endParaRPr lang="ru-RU"/>
          </a:p>
        </p:txBody>
      </p:sp>
    </p:spTree>
    <p:extLst>
      <p:ext uri="{BB962C8B-B14F-4D97-AF65-F5344CB8AC3E}">
        <p14:creationId xmlns:p14="http://schemas.microsoft.com/office/powerpoint/2010/main" val="1035483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orms.yandex.ru/cloud/63722dc173cee7642423f7db/"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hyperlink" Target="mailto:smo.samregion@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0D00379-830C-BFB0-845D-A096F9782467}"/>
              </a:ext>
            </a:extLst>
          </p:cNvPr>
          <p:cNvSpPr/>
          <p:nvPr/>
        </p:nvSpPr>
        <p:spPr>
          <a:xfrm>
            <a:off x="1403070" y="901350"/>
            <a:ext cx="9385860" cy="1684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rPr>
              <a:t>Отдельные проблемы муниципального контроля </a:t>
            </a:r>
          </a:p>
        </p:txBody>
      </p:sp>
      <p:sp>
        <p:nvSpPr>
          <p:cNvPr id="5" name="Прямоугольник 4">
            <a:extLst>
              <a:ext uri="{FF2B5EF4-FFF2-40B4-BE49-F238E27FC236}">
                <a16:creationId xmlns:a16="http://schemas.microsoft.com/office/drawing/2014/main" id="{6FAE16AB-73B7-9BB4-5451-56104CB64784}"/>
              </a:ext>
            </a:extLst>
          </p:cNvPr>
          <p:cNvSpPr/>
          <p:nvPr/>
        </p:nvSpPr>
        <p:spPr>
          <a:xfrm>
            <a:off x="1403070" y="3586884"/>
            <a:ext cx="9385860" cy="1684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rPr>
              <a:t>Эксперт: </a:t>
            </a:r>
          </a:p>
          <a:p>
            <a:pPr algn="ctr"/>
            <a:r>
              <a:rPr lang="ru-RU" sz="2400" dirty="0" err="1">
                <a:solidFill>
                  <a:schemeClr val="tx1"/>
                </a:solidFill>
              </a:rPr>
              <a:t>Славецкий</a:t>
            </a:r>
            <a:r>
              <a:rPr lang="ru-RU" sz="2400" dirty="0">
                <a:solidFill>
                  <a:schemeClr val="tx1"/>
                </a:solidFill>
              </a:rPr>
              <a:t> Дмитрий Валерьевич, </a:t>
            </a:r>
          </a:p>
          <a:p>
            <a:pPr algn="ctr"/>
            <a:r>
              <a:rPr lang="ru-RU" sz="2400" dirty="0">
                <a:solidFill>
                  <a:schemeClr val="tx1"/>
                </a:solidFill>
              </a:rPr>
              <a:t>исполнительный директор Ассоциации </a:t>
            </a:r>
          </a:p>
          <a:p>
            <a:pPr algn="ctr"/>
            <a:r>
              <a:rPr lang="ru-RU" sz="2400" dirty="0">
                <a:solidFill>
                  <a:schemeClr val="tx1"/>
                </a:solidFill>
              </a:rPr>
              <a:t>«Совет муниципальных образований Самарской области»</a:t>
            </a:r>
          </a:p>
        </p:txBody>
      </p:sp>
    </p:spTree>
    <p:extLst>
      <p:ext uri="{BB962C8B-B14F-4D97-AF65-F5344CB8AC3E}">
        <p14:creationId xmlns:p14="http://schemas.microsoft.com/office/powerpoint/2010/main" val="902713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9</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Неясная или противоречивая регламентация отдельных аспектов муниципального контроля – нарушение</a:t>
            </a:r>
          </a:p>
          <a:p>
            <a:r>
              <a:rPr lang="ru-RU" sz="1600" b="1" dirty="0">
                <a:solidFill>
                  <a:srgbClr val="000000"/>
                </a:solidFill>
                <a:effectLst/>
                <a:ea typeface="Times New Roman" panose="02020603050405020304" pitchFamily="18" charset="0"/>
              </a:rPr>
              <a:t>общеправового критерия определенности, ясности и недвусмысленности правового регулирования</a:t>
            </a:r>
            <a:r>
              <a:rPr lang="ru-RU" sz="1600" b="1" dirty="0">
                <a:effectLst/>
              </a:rPr>
              <a:t> </a:t>
            </a:r>
            <a:endParaRPr lang="ru-RU" sz="1600" b="1"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1.2. Дефекты в утвержденных положениях о муниципальном контроле: неясная или противоречивая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2" y="1832035"/>
            <a:ext cx="11115315" cy="4524315"/>
          </a:xfrm>
          <a:prstGeom prst="rect">
            <a:avLst/>
          </a:prstGeom>
        </p:spPr>
        <p:txBody>
          <a:bodyPr wrap="square">
            <a:spAutoFit/>
          </a:bodyPr>
          <a:lstStyle/>
          <a:p>
            <a:r>
              <a:rPr lang="ru-RU" sz="1600" dirty="0"/>
              <a:t>Пример:</a:t>
            </a:r>
          </a:p>
          <a:p>
            <a:r>
              <a:rPr lang="ru-RU" sz="1600" dirty="0"/>
              <a:t>муниципальное образование Калужской области (земельный контроль):</a:t>
            </a:r>
          </a:p>
          <a:p>
            <a:endParaRPr lang="ru-RU" sz="1600" dirty="0"/>
          </a:p>
          <a:p>
            <a:r>
              <a:rPr lang="ru-RU" sz="1600" dirty="0"/>
              <a:t>Орган муниципального контроля проводит следующие профилактические мероприятия:</a:t>
            </a:r>
          </a:p>
          <a:p>
            <a:r>
              <a:rPr lang="ru-RU" sz="1600" dirty="0"/>
              <a:t>а) информирование;</a:t>
            </a:r>
          </a:p>
          <a:p>
            <a:r>
              <a:rPr lang="ru-RU" sz="1600" dirty="0"/>
              <a:t>б) консультирование;</a:t>
            </a:r>
          </a:p>
          <a:p>
            <a:r>
              <a:rPr lang="ru-RU" sz="1600" b="1" dirty="0"/>
              <a:t>При наличии необходимости</a:t>
            </a:r>
            <a:r>
              <a:rPr lang="ru-RU" sz="1600" dirty="0"/>
              <a:t> орган муниципального контроля </a:t>
            </a:r>
            <a:r>
              <a:rPr lang="ru-RU" sz="1600" b="1" dirty="0"/>
              <a:t>также вправе</a:t>
            </a:r>
            <a:r>
              <a:rPr lang="ru-RU" sz="1600" dirty="0"/>
              <a:t> проводить следующие профилактические мероприятия:</a:t>
            </a:r>
          </a:p>
          <a:p>
            <a:r>
              <a:rPr lang="ru-RU" sz="1600" dirty="0"/>
              <a:t>в) профилактический визит;</a:t>
            </a:r>
          </a:p>
          <a:p>
            <a:r>
              <a:rPr lang="ru-RU" sz="1600" dirty="0"/>
              <a:t>г) </a:t>
            </a:r>
            <a:r>
              <a:rPr lang="ru-RU" sz="1600" b="1" dirty="0"/>
              <a:t>обобщение правоприменительной практики</a:t>
            </a:r>
            <a:r>
              <a:rPr lang="ru-RU" sz="1600" dirty="0"/>
              <a:t>;</a:t>
            </a:r>
          </a:p>
          <a:p>
            <a:r>
              <a:rPr lang="ru-RU" sz="1600" dirty="0"/>
              <a:t>д) объявление предостережения.</a:t>
            </a:r>
          </a:p>
          <a:p>
            <a:endParaRPr lang="ru-RU" sz="1600" dirty="0"/>
          </a:p>
          <a:p>
            <a:r>
              <a:rPr lang="ru-RU" sz="1600" dirty="0"/>
              <a:t>Обобщение правоприменительной практики проводится органом муниципального контроля в соответствии со статьей 47 Федерального закона </a:t>
            </a:r>
            <a:r>
              <a:rPr lang="en" sz="1600" dirty="0"/>
              <a:t>N 248-</a:t>
            </a:r>
            <a:r>
              <a:rPr lang="ru-RU" sz="1600" dirty="0"/>
              <a:t>ФЗ.</a:t>
            </a:r>
          </a:p>
          <a:p>
            <a:r>
              <a:rPr lang="ru-RU" sz="1600" dirty="0"/>
              <a:t>По итогам обобщения правоприменительной практики орган муниципального контроля обеспечивает подготовку доклада, содержащего результаты обобщения правоприменительной практики.</a:t>
            </a:r>
          </a:p>
          <a:p>
            <a:r>
              <a:rPr lang="ru-RU" sz="1600" b="1" dirty="0"/>
              <a:t>Доклад</a:t>
            </a:r>
            <a:r>
              <a:rPr lang="ru-RU" sz="1600" dirty="0"/>
              <a:t>, содержащий результаты обобщения правоприменительной практики </a:t>
            </a:r>
            <a:r>
              <a:rPr lang="ru-RU" sz="1600" b="1" dirty="0"/>
              <a:t>готовится один раз в год, утверждается постановлением администрации и размещается на официальном сайте до 15 марта года, следующего за отчетным годом</a:t>
            </a:r>
            <a:r>
              <a:rPr lang="ru-RU" sz="1600" dirty="0"/>
              <a:t>.</a:t>
            </a:r>
          </a:p>
        </p:txBody>
      </p:sp>
    </p:spTree>
    <p:extLst>
      <p:ext uri="{BB962C8B-B14F-4D97-AF65-F5344CB8AC3E}">
        <p14:creationId xmlns:p14="http://schemas.microsoft.com/office/powerpoint/2010/main" val="389870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10</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1077218"/>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содержатся формы документов, которые должны быть утверждены контрольным органом </a:t>
            </a:r>
          </a:p>
          <a:p>
            <a:r>
              <a:rPr lang="ru-RU" sz="1600" b="1" dirty="0"/>
              <a:t>(см. часть 3 статьи 21 Федерального закона № 248-ФЗ об утверждении форм документов контрольным органом, если эти формы не установлены приказом Минэкономразвития России № 151)</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1.3. Дефекты в утвержденных положениях о муниципальном контроле: превышение допустимых пределов регулирования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352698" y="2224435"/>
            <a:ext cx="11652068" cy="4278094"/>
          </a:xfrm>
          <a:prstGeom prst="rect">
            <a:avLst/>
          </a:prstGeom>
        </p:spPr>
        <p:txBody>
          <a:bodyPr wrap="square">
            <a:spAutoFit/>
          </a:bodyPr>
          <a:lstStyle/>
          <a:p>
            <a:r>
              <a:rPr lang="ru-RU" sz="1600" dirty="0"/>
              <a:t>Примеры: </a:t>
            </a:r>
          </a:p>
          <a:p>
            <a:endParaRPr lang="ru-RU" sz="1600" dirty="0"/>
          </a:p>
          <a:p>
            <a:r>
              <a:rPr lang="ru-RU" sz="1600" b="1" dirty="0"/>
              <a:t>В решениях представительных органов муниципальных образований об утверждении положений о муниципальном контроле предусмотрены:</a:t>
            </a:r>
          </a:p>
          <a:p>
            <a:endParaRPr lang="ru-RU" sz="1600" dirty="0"/>
          </a:p>
          <a:p>
            <a:r>
              <a:rPr lang="ru-RU" sz="1600" dirty="0"/>
              <a:t>- </a:t>
            </a:r>
            <a:r>
              <a:rPr lang="ru-RU" sz="1600" b="1" dirty="0"/>
              <a:t>формы предписаний </a:t>
            </a:r>
            <a:r>
              <a:rPr lang="ru-RU" sz="1600" dirty="0"/>
              <a:t>(муниципальное образование Калужской области (земельный контроль), муниципальные образования Белгородской области (земельный контроль и контроль в благоустройстве), муниципальные образования Оренбургской области (земельный контроль), муниципальное образование Красноярского края (контроль в благоустройстве), муниципальное образование Челябинской области (контроль в благоустройстве), муниципальное образование Иркутской области (контроль в благоустройстве);</a:t>
            </a:r>
          </a:p>
          <a:p>
            <a:endParaRPr lang="ru-RU" sz="1600" dirty="0"/>
          </a:p>
          <a:p>
            <a:r>
              <a:rPr lang="ru-RU" sz="1600" dirty="0"/>
              <a:t>- </a:t>
            </a:r>
            <a:r>
              <a:rPr lang="ru-RU" sz="1600" b="1" dirty="0"/>
              <a:t>форма журнала учета консультирований </a:t>
            </a:r>
            <a:r>
              <a:rPr lang="ru-RU" sz="1600" dirty="0"/>
              <a:t>(муниципальное образование Иркутской области (земельный контроль);</a:t>
            </a:r>
          </a:p>
          <a:p>
            <a:endParaRPr lang="ru-RU" sz="1600" dirty="0"/>
          </a:p>
          <a:p>
            <a:r>
              <a:rPr lang="ru-RU" sz="1600" dirty="0"/>
              <a:t>- </a:t>
            </a:r>
            <a:r>
              <a:rPr lang="ru-RU" sz="1600" b="1" dirty="0"/>
              <a:t>форма акта о невозможности проведения проверки </a:t>
            </a:r>
            <a:r>
              <a:rPr lang="ru-RU" sz="1600" dirty="0"/>
              <a:t>(муниципальное образование Оренбургской области (земельный контроль);</a:t>
            </a:r>
          </a:p>
          <a:p>
            <a:endParaRPr lang="ru-RU" sz="1600" dirty="0"/>
          </a:p>
          <a:p>
            <a:r>
              <a:rPr lang="ru-RU" sz="1600" dirty="0"/>
              <a:t>- </a:t>
            </a:r>
            <a:r>
              <a:rPr lang="ru-RU" sz="1600" b="1" dirty="0"/>
              <a:t>формы </a:t>
            </a:r>
            <a:r>
              <a:rPr lang="ru-RU" sz="1600" b="1" u="sng" dirty="0"/>
              <a:t>акта документарной проверки и акта выездной проверки</a:t>
            </a:r>
            <a:r>
              <a:rPr lang="ru-RU" sz="1600" u="sng" dirty="0"/>
              <a:t> </a:t>
            </a:r>
            <a:r>
              <a:rPr lang="ru-RU" sz="1600" dirty="0"/>
              <a:t>(муниципальное образование Оренбургской области (контроль в благоустройстве)</a:t>
            </a:r>
          </a:p>
        </p:txBody>
      </p:sp>
    </p:spTree>
    <p:extLst>
      <p:ext uri="{BB962C8B-B14F-4D97-AF65-F5344CB8AC3E}">
        <p14:creationId xmlns:p14="http://schemas.microsoft.com/office/powerpoint/2010/main" val="1130269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11</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475067" y="1170640"/>
            <a:ext cx="1124186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Установленный в положении о муниципальном контроле предмет муниципального контроля выходит за рамки предмета, определенного федеральным законом (в случае с благоустройством – также законом субъекта Российской Федерации) </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1.3. Дефекты в утвержденных положениях о муниципальном контроле: превышение допустимых пределов регулирования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363208" y="2003718"/>
            <a:ext cx="11652068" cy="2062103"/>
          </a:xfrm>
          <a:prstGeom prst="rect">
            <a:avLst/>
          </a:prstGeom>
        </p:spPr>
        <p:txBody>
          <a:bodyPr wrap="square">
            <a:spAutoFit/>
          </a:bodyPr>
          <a:lstStyle/>
          <a:p>
            <a:r>
              <a:rPr lang="ru-RU" sz="1600" dirty="0"/>
              <a:t>Пример: </a:t>
            </a:r>
          </a:p>
          <a:p>
            <a:r>
              <a:rPr lang="ru-RU" sz="1600" dirty="0"/>
              <a:t>муниципальное образование Красноярского края (контроль в благоустройстве):</a:t>
            </a:r>
          </a:p>
          <a:p>
            <a:endParaRPr lang="ru-RU" sz="1600" b="1" dirty="0"/>
          </a:p>
          <a:p>
            <a:r>
              <a:rPr lang="ru-RU" sz="1600" b="1" dirty="0"/>
              <a:t>Предметом муниципального контроля является соблюдение </a:t>
            </a:r>
            <a:r>
              <a:rPr lang="ru-RU" sz="1600" dirty="0"/>
              <a:t>установленных Правилами благоустройства территории муниципального образования </a:t>
            </a:r>
            <a:r>
              <a:rPr lang="ru-RU" sz="1600" b="1" dirty="0"/>
              <a:t>обязательных требований</a:t>
            </a:r>
            <a:r>
              <a:rPr lang="ru-RU" sz="1600" dirty="0"/>
              <a:t>, в том числе:</a:t>
            </a:r>
          </a:p>
          <a:p>
            <a:r>
              <a:rPr lang="ru-RU" sz="1600" b="1" dirty="0"/>
              <a:t>- требований к эксплуатации автотранспортных средств и перевозке грузов;</a:t>
            </a:r>
          </a:p>
          <a:p>
            <a:r>
              <a:rPr lang="ru-RU" sz="1600" b="1" dirty="0"/>
              <a:t>- требований к размещению и содержанию парковок (парковочных мест).</a:t>
            </a:r>
          </a:p>
          <a:p>
            <a:endParaRPr lang="ru-RU" sz="1600" b="1" dirty="0"/>
          </a:p>
        </p:txBody>
      </p:sp>
      <p:sp>
        <p:nvSpPr>
          <p:cNvPr id="3" name="Прямоугольник 2">
            <a:extLst>
              <a:ext uri="{FF2B5EF4-FFF2-40B4-BE49-F238E27FC236}">
                <a16:creationId xmlns:a16="http://schemas.microsoft.com/office/drawing/2014/main" id="{E3649FCA-52A2-75FA-5DB5-0213AA606426}"/>
              </a:ext>
            </a:extLst>
          </p:cNvPr>
          <p:cNvSpPr/>
          <p:nvPr/>
        </p:nvSpPr>
        <p:spPr>
          <a:xfrm>
            <a:off x="475067" y="4117700"/>
            <a:ext cx="11241865" cy="1569660"/>
          </a:xfrm>
          <a:prstGeom prst="rect">
            <a:avLst/>
          </a:prstGeom>
          <a:solidFill>
            <a:schemeClr val="accent2">
              <a:lumMod val="20000"/>
              <a:lumOff val="80000"/>
            </a:schemeClr>
          </a:solidFill>
          <a:ln>
            <a:solidFill>
              <a:schemeClr val="tx1"/>
            </a:solidFill>
          </a:ln>
        </p:spPr>
        <p:txBody>
          <a:bodyPr wrap="square">
            <a:spAutoFit/>
          </a:bodyPr>
          <a:lstStyle/>
          <a:p>
            <a:r>
              <a:rPr lang="ru-RU" sz="1600" dirty="0"/>
              <a:t>Частью 2 статьи 45.1 Федерального закона от 06.10.2003 № 131-ФЗ определен предмет регулирования правил благоустройства.</a:t>
            </a:r>
          </a:p>
          <a:p>
            <a:r>
              <a:rPr lang="ru-RU" sz="1600" i="0" dirty="0">
                <a:solidFill>
                  <a:srgbClr val="22272F"/>
                </a:solidFill>
                <a:effectLst/>
              </a:rPr>
              <a:t>Законом субъекта Российской Федерации могут быть предусмотрены иные вопросы, регулируемые правилами благоустройства территории муниципального образования, исходя из природно-климатических, географических, социально-экономических и иных особенностей отдельных муниципальных образований (см. часть 3 статьи 45.1</a:t>
            </a:r>
            <a:r>
              <a:rPr lang="ru-RU" sz="1600" dirty="0"/>
              <a:t> Федерального закона от 06.10.2003 № 131-ФЗ).</a:t>
            </a:r>
          </a:p>
        </p:txBody>
      </p:sp>
    </p:spTree>
    <p:extLst>
      <p:ext uri="{BB962C8B-B14F-4D97-AF65-F5344CB8AC3E}">
        <p14:creationId xmlns:p14="http://schemas.microsoft.com/office/powerpoint/2010/main" val="3460687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12</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содержится указание на осуществление муниципального контроля несколькими контрольными органами </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1.4. Дефекты в утвержденных положениях о муниципальном контроле:</a:t>
            </a:r>
          </a:p>
          <a:p>
            <a:pPr algn="ctr"/>
            <a:r>
              <a:rPr lang="ru-RU" sz="2400" b="1" dirty="0">
                <a:solidFill>
                  <a:schemeClr val="tx1"/>
                </a:solidFill>
              </a:rPr>
              <a:t>если контрольных органов по одному и тому же виду контроля несколько, то кто будет принимать нормативные правовые акты? </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358617"/>
            <a:ext cx="11115315" cy="2308324"/>
          </a:xfrm>
          <a:prstGeom prst="rect">
            <a:avLst/>
          </a:prstGeom>
        </p:spPr>
        <p:txBody>
          <a:bodyPr wrap="square">
            <a:spAutoFit/>
          </a:bodyPr>
          <a:lstStyle/>
          <a:p>
            <a:r>
              <a:rPr lang="ru-RU" sz="1600" dirty="0"/>
              <a:t>Пример: </a:t>
            </a:r>
          </a:p>
          <a:p>
            <a:endParaRPr lang="ru-RU" sz="1600" dirty="0"/>
          </a:p>
          <a:p>
            <a:r>
              <a:rPr lang="ru-RU" sz="1600" dirty="0"/>
              <a:t>муниципальное образование Красноярского края (контроль в благоустройстве): </a:t>
            </a:r>
          </a:p>
          <a:p>
            <a:endParaRPr lang="ru-RU" sz="1600" b="1" dirty="0"/>
          </a:p>
          <a:p>
            <a:r>
              <a:rPr lang="ru-RU" sz="1600" dirty="0"/>
              <a:t> Муниципальный контроль осуществляется:</a:t>
            </a:r>
          </a:p>
          <a:p>
            <a:r>
              <a:rPr lang="ru-RU" sz="1600" dirty="0"/>
              <a:t>- Управлением строительства и жилищно-коммунального хозяйства администрации;</a:t>
            </a:r>
          </a:p>
          <a:p>
            <a:r>
              <a:rPr lang="ru-RU" sz="1600" dirty="0"/>
              <a:t>- Управлением градостроительства администрации;</a:t>
            </a:r>
          </a:p>
          <a:p>
            <a:r>
              <a:rPr lang="ru-RU" sz="1600" dirty="0"/>
              <a:t>- Административной комиссией администрации;</a:t>
            </a:r>
          </a:p>
          <a:p>
            <a:r>
              <a:rPr lang="ru-RU" sz="1600" b="1" dirty="0"/>
              <a:t>совместно именуемые - Контрольные органы</a:t>
            </a:r>
            <a:r>
              <a:rPr lang="ru-RU" sz="1600" dirty="0"/>
              <a:t>.</a:t>
            </a:r>
          </a:p>
        </p:txBody>
      </p:sp>
      <p:sp>
        <p:nvSpPr>
          <p:cNvPr id="3" name="Прямоугольник 2">
            <a:extLst>
              <a:ext uri="{FF2B5EF4-FFF2-40B4-BE49-F238E27FC236}">
                <a16:creationId xmlns:a16="http://schemas.microsoft.com/office/drawing/2014/main" id="{66C9EAE7-7318-4010-2CF6-C46B1EEF1A7F}"/>
              </a:ext>
            </a:extLst>
          </p:cNvPr>
          <p:cNvSpPr/>
          <p:nvPr/>
        </p:nvSpPr>
        <p:spPr>
          <a:xfrm>
            <a:off x="538342" y="4969252"/>
            <a:ext cx="11115315" cy="1323439"/>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Контрольный орган – орган местного самоуправления (ч. 1 ст. 26 Федерального закона № 248-ФЗ)</a:t>
            </a:r>
          </a:p>
          <a:p>
            <a:endParaRPr lang="ru-RU" sz="1600" b="0" i="0" dirty="0">
              <a:solidFill>
                <a:srgbClr val="22272F"/>
              </a:solidFill>
              <a:effectLst/>
              <a:latin typeface="PT Serif" panose="020A0603040505020204" pitchFamily="18" charset="0"/>
            </a:endParaRPr>
          </a:p>
          <a:p>
            <a:r>
              <a:rPr lang="ru-RU" sz="1600" b="0" i="0" dirty="0">
                <a:solidFill>
                  <a:srgbClr val="22272F"/>
                </a:solidFill>
                <a:effectLst/>
              </a:rPr>
              <a:t>Осуществление отдельных видов муниципального контроля или отдельных полномочий по их осуществлению </a:t>
            </a:r>
            <a:r>
              <a:rPr lang="ru-RU" sz="1600" b="1" i="0" dirty="0">
                <a:solidFill>
                  <a:srgbClr val="22272F"/>
                </a:solidFill>
                <a:effectLst/>
              </a:rPr>
              <a:t>в случаях, установленных федеральными законами о видах контроля, законами субъектов Российской Федерации</a:t>
            </a:r>
            <a:r>
              <a:rPr lang="ru-RU" sz="1600" b="0" i="0" dirty="0">
                <a:solidFill>
                  <a:srgbClr val="22272F"/>
                </a:solidFill>
                <a:effectLst/>
              </a:rPr>
              <a:t>, может быть возложено на муниципальные учреждения.</a:t>
            </a:r>
            <a:endParaRPr lang="ru-RU" sz="1600" b="1" dirty="0"/>
          </a:p>
        </p:txBody>
      </p:sp>
    </p:spTree>
    <p:extLst>
      <p:ext uri="{BB962C8B-B14F-4D97-AF65-F5344CB8AC3E}">
        <p14:creationId xmlns:p14="http://schemas.microsoft.com/office/powerpoint/2010/main" val="1758668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13</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содержится указание на осуществление муниципального контроля несколькими контрольными органами </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1.4. Дефекты в утвержденных положениях о муниципальном контроле:</a:t>
            </a:r>
          </a:p>
          <a:p>
            <a:pPr algn="ctr"/>
            <a:r>
              <a:rPr lang="ru-RU" sz="2400" b="1" dirty="0">
                <a:solidFill>
                  <a:schemeClr val="tx1"/>
                </a:solidFill>
              </a:rPr>
              <a:t>если контрольных органов по одному и тому же виду контроля несколько, то кто будет принимать нормативные правовые акты? </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2" y="2260818"/>
            <a:ext cx="11115316" cy="3539430"/>
          </a:xfrm>
          <a:prstGeom prst="rect">
            <a:avLst/>
          </a:prstGeom>
        </p:spPr>
        <p:txBody>
          <a:bodyPr wrap="square">
            <a:spAutoFit/>
          </a:bodyPr>
          <a:lstStyle/>
          <a:p>
            <a:r>
              <a:rPr lang="ru-RU" sz="1600" dirty="0"/>
              <a:t>Пример: </a:t>
            </a:r>
          </a:p>
          <a:p>
            <a:endParaRPr lang="ru-RU" sz="1600" dirty="0"/>
          </a:p>
          <a:p>
            <a:r>
              <a:rPr lang="ru-RU" sz="1600" dirty="0"/>
              <a:t>муниципальное образование Иркутской области (контроль в благоустройстве): </a:t>
            </a:r>
          </a:p>
          <a:p>
            <a:endParaRPr lang="ru-RU" sz="1600" b="1" dirty="0"/>
          </a:p>
          <a:p>
            <a:r>
              <a:rPr lang="ru-RU" sz="1600" b="1" dirty="0"/>
              <a:t>Муниципальный контроль осуществляет администрация  в лице следующих отраслевых (функциональных) органов администрации </a:t>
            </a:r>
            <a:r>
              <a:rPr lang="ru-RU" sz="1600" dirty="0"/>
              <a:t>(далее - </a:t>
            </a:r>
            <a:r>
              <a:rPr lang="ru-RU" sz="1600" b="1" u="sng" dirty="0"/>
              <a:t>контрольный орган, контрольные органы</a:t>
            </a:r>
            <a:r>
              <a:rPr lang="ru-RU" sz="1600" dirty="0"/>
              <a:t>):</a:t>
            </a:r>
          </a:p>
          <a:p>
            <a:r>
              <a:rPr lang="ru-RU" sz="1600" dirty="0"/>
              <a:t>1) Комитет по жилищно-коммунальному хозяйству, строительству, транспорту и связи администрации;</a:t>
            </a:r>
          </a:p>
          <a:p>
            <a:r>
              <a:rPr lang="ru-RU" sz="1600" dirty="0"/>
              <a:t>2) Комитет по управлению муниципальным имуществом администрации;</a:t>
            </a:r>
          </a:p>
          <a:p>
            <a:r>
              <a:rPr lang="ru-RU" sz="1600" dirty="0"/>
              <a:t>3) Управление архитектуры и градостроительства администрации;</a:t>
            </a:r>
          </a:p>
          <a:p>
            <a:r>
              <a:rPr lang="ru-RU" sz="1600" dirty="0"/>
              <a:t>4) Управление по внегородским территориям администрации;</a:t>
            </a:r>
          </a:p>
          <a:p>
            <a:r>
              <a:rPr lang="ru-RU" sz="1600" dirty="0"/>
              <a:t>5) управление по общественной безопасности администрации;</a:t>
            </a:r>
          </a:p>
          <a:p>
            <a:r>
              <a:rPr lang="ru-RU" sz="1600" dirty="0"/>
              <a:t>6) отдел сельского хозяйства администрации.</a:t>
            </a:r>
          </a:p>
          <a:p>
            <a:r>
              <a:rPr lang="ru-RU" sz="1600" dirty="0"/>
              <a:t>Каждый контрольный орган осуществляет муниципальный контроль обязательных требований в части, установленной постановлением администрации.</a:t>
            </a:r>
          </a:p>
        </p:txBody>
      </p:sp>
    </p:spTree>
    <p:extLst>
      <p:ext uri="{BB962C8B-B14F-4D97-AF65-F5344CB8AC3E}">
        <p14:creationId xmlns:p14="http://schemas.microsoft.com/office/powerpoint/2010/main" val="3501164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14</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1077218"/>
          </a:xfrm>
          <a:prstGeom prst="rect">
            <a:avLst/>
          </a:prstGeom>
          <a:solidFill>
            <a:schemeClr val="accent4">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a:t>
            </a:r>
            <a:r>
              <a:rPr lang="ru-RU" sz="1600" b="1" dirty="0">
                <a:solidFill>
                  <a:schemeClr val="tx1"/>
                </a:solidFill>
              </a:rPr>
              <a:t>среди профилактических мероприятий нет объявления предостережения и профилактического визита.</a:t>
            </a:r>
          </a:p>
          <a:p>
            <a:endParaRPr lang="ru-RU" sz="1600" b="1" dirty="0"/>
          </a:p>
          <a:p>
            <a:r>
              <a:rPr lang="ru-RU" sz="1600" b="1" dirty="0"/>
              <a:t>Это НЕ является противоречием Федеральному закону № 248-ФЗ, но ограничивает возможности контрольного органа</a:t>
            </a:r>
            <a:endParaRPr lang="ru-RU" sz="1600" b="1" dirty="0">
              <a:solidFill>
                <a:schemeClr val="tx1"/>
              </a:solidFill>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1.5. Дефекты в утвержденных положениях о муниципальном контроле:</a:t>
            </a:r>
          </a:p>
          <a:p>
            <a:pPr algn="ctr"/>
            <a:r>
              <a:rPr lang="ru-RU" sz="2400" b="1" dirty="0">
                <a:solidFill>
                  <a:schemeClr val="tx1"/>
                </a:solidFill>
              </a:rPr>
              <a:t>профилактика сведена только к информированию и консультированию </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890391"/>
            <a:ext cx="11115316" cy="1815882"/>
          </a:xfrm>
          <a:prstGeom prst="rect">
            <a:avLst/>
          </a:prstGeom>
        </p:spPr>
        <p:txBody>
          <a:bodyPr wrap="square">
            <a:spAutoFit/>
          </a:bodyPr>
          <a:lstStyle/>
          <a:p>
            <a:r>
              <a:rPr lang="ru-RU" sz="1600" dirty="0"/>
              <a:t>Примеры: </a:t>
            </a:r>
          </a:p>
          <a:p>
            <a:r>
              <a:rPr lang="ru-RU" sz="1600" dirty="0"/>
              <a:t>муниципальное образование Нижегородской области (земельный контроль),</a:t>
            </a:r>
          </a:p>
          <a:p>
            <a:r>
              <a:rPr lang="ru-RU" sz="1600" dirty="0"/>
              <a:t>муниципальное образование Челябинской области (земельный контроль),</a:t>
            </a:r>
          </a:p>
          <a:p>
            <a:r>
              <a:rPr lang="ru-RU" sz="1600" dirty="0"/>
              <a:t>муниципальное образование Челябинской области (контроль в благоустройстве),</a:t>
            </a:r>
          </a:p>
          <a:p>
            <a:r>
              <a:rPr lang="ru-RU" sz="1600" dirty="0"/>
              <a:t>муниципальные образования Иркутской области (земельный контроль),</a:t>
            </a:r>
          </a:p>
          <a:p>
            <a:r>
              <a:rPr lang="ru-RU" sz="1600" dirty="0"/>
              <a:t>муниципальное образование Калужской области (контроль в благоустройстве),</a:t>
            </a:r>
          </a:p>
          <a:p>
            <a:r>
              <a:rPr lang="ru-RU" sz="1600" dirty="0"/>
              <a:t>муниципальное образование Белгородской области (контроль в благоустройстве)</a:t>
            </a:r>
          </a:p>
        </p:txBody>
      </p:sp>
    </p:spTree>
    <p:extLst>
      <p:ext uri="{BB962C8B-B14F-4D97-AF65-F5344CB8AC3E}">
        <p14:creationId xmlns:p14="http://schemas.microsoft.com/office/powerpoint/2010/main" val="402324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15</a:t>
            </a:fld>
            <a:endParaRPr lang="ru-RU"/>
          </a:p>
        </p:txBody>
      </p:sp>
      <p:sp>
        <p:nvSpPr>
          <p:cNvPr id="3" name="Google Shape;108;g164f01ae4ad_0_11">
            <a:extLst>
              <a:ext uri="{FF2B5EF4-FFF2-40B4-BE49-F238E27FC236}">
                <a16:creationId xmlns:a16="http://schemas.microsoft.com/office/drawing/2014/main" id="{AC750021-9964-0023-4865-E3A0A07175BA}"/>
              </a:ext>
            </a:extLst>
          </p:cNvPr>
          <p:cNvSpPr txBox="1">
            <a:spLocks/>
          </p:cNvSpPr>
          <p:nvPr/>
        </p:nvSpPr>
        <p:spPr>
          <a:xfrm>
            <a:off x="394000" y="395222"/>
            <a:ext cx="11404000" cy="443198"/>
          </a:xfrm>
          <a:prstGeom prst="rect">
            <a:avLst/>
          </a:prstGeom>
          <a:noFill/>
          <a:ln>
            <a:noFill/>
          </a:ln>
        </p:spPr>
        <p:txBody>
          <a:bodyPr spcFirstLastPara="1" vert="horz" wrap="square" lIns="0" tIns="0" rIns="0" bIns="0" rtlCol="0" anchor="b"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1600" b="1" dirty="0">
                <a:latin typeface="+mn-lt"/>
                <a:ea typeface="Times New Roman" panose="02020603050405020304" pitchFamily="18" charset="0"/>
              </a:rPr>
              <a:t>Предостережения в алгоритме рассмотрения сведений</a:t>
            </a:r>
            <a:r>
              <a:rPr lang="ru-RU" sz="1600" b="1" dirty="0">
                <a:latin typeface="+mn-lt"/>
              </a:rPr>
              <a:t> о причинении вреда (ущерба) </a:t>
            </a:r>
          </a:p>
          <a:p>
            <a:pPr algn="ctr"/>
            <a:r>
              <a:rPr lang="ru-RU" sz="1600" b="1" dirty="0">
                <a:latin typeface="+mn-lt"/>
              </a:rPr>
              <a:t>или об угрозе причинения вреда (ущерба) охраняемым законом ценностям</a:t>
            </a:r>
          </a:p>
        </p:txBody>
      </p:sp>
      <p:sp>
        <p:nvSpPr>
          <p:cNvPr id="4" name="Прямоугольник 3">
            <a:extLst>
              <a:ext uri="{FF2B5EF4-FFF2-40B4-BE49-F238E27FC236}">
                <a16:creationId xmlns:a16="http://schemas.microsoft.com/office/drawing/2014/main" id="{1F4B3EB2-0607-442F-9F11-B73FEBC56271}"/>
              </a:ext>
            </a:extLst>
          </p:cNvPr>
          <p:cNvSpPr/>
          <p:nvPr/>
        </p:nvSpPr>
        <p:spPr>
          <a:xfrm>
            <a:off x="624399" y="1240936"/>
            <a:ext cx="2650908" cy="96860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solidFill>
                  <a:sysClr val="windowText" lastClr="000000"/>
                </a:solidFill>
                <a:ea typeface="Times New Roman" panose="02020603050405020304" pitchFamily="18" charset="0"/>
              </a:rPr>
              <a:t>Поступление к контрольный орган сведений</a:t>
            </a:r>
            <a:r>
              <a:rPr lang="ru-RU" sz="1067" dirty="0">
                <a:solidFill>
                  <a:sysClr val="windowText" lastClr="000000"/>
                </a:solidFill>
              </a:rPr>
              <a:t> о причинении вреда (ущерба) или об угрозе причинения вреда (ущерба) охраняемым законом ценностям</a:t>
            </a:r>
          </a:p>
        </p:txBody>
      </p:sp>
      <p:sp>
        <p:nvSpPr>
          <p:cNvPr id="6" name="Прямоугольник 5">
            <a:extLst>
              <a:ext uri="{FF2B5EF4-FFF2-40B4-BE49-F238E27FC236}">
                <a16:creationId xmlns:a16="http://schemas.microsoft.com/office/drawing/2014/main" id="{7EB580C0-7803-4095-C239-CB039658B2DF}"/>
              </a:ext>
            </a:extLst>
          </p:cNvPr>
          <p:cNvSpPr/>
          <p:nvPr/>
        </p:nvSpPr>
        <p:spPr>
          <a:xfrm>
            <a:off x="3696943" y="1260855"/>
            <a:ext cx="2120088" cy="96817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solidFill>
                  <a:sysClr val="windowText" lastClr="000000"/>
                </a:solidFill>
              </a:rPr>
              <a:t>Может быть подготовлено задание на проведение контрольного мероприятия без взаимодействия для проверки сведений</a:t>
            </a:r>
          </a:p>
        </p:txBody>
      </p:sp>
      <p:sp>
        <p:nvSpPr>
          <p:cNvPr id="9" name="Прямоугольник 8">
            <a:extLst>
              <a:ext uri="{FF2B5EF4-FFF2-40B4-BE49-F238E27FC236}">
                <a16:creationId xmlns:a16="http://schemas.microsoft.com/office/drawing/2014/main" id="{1B8E3ED6-E74B-433F-F709-0D60DAC1182A}"/>
              </a:ext>
            </a:extLst>
          </p:cNvPr>
          <p:cNvSpPr/>
          <p:nvPr/>
        </p:nvSpPr>
        <p:spPr>
          <a:xfrm>
            <a:off x="6450440" y="1293886"/>
            <a:ext cx="1671755" cy="91917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solidFill>
                  <a:sysClr val="windowText" lastClr="000000"/>
                </a:solidFill>
              </a:rPr>
              <a:t>Проводится контрольное мероприятие без взаимодействия</a:t>
            </a:r>
          </a:p>
        </p:txBody>
      </p:sp>
      <p:sp>
        <p:nvSpPr>
          <p:cNvPr id="10" name="Ромб 9">
            <a:extLst>
              <a:ext uri="{FF2B5EF4-FFF2-40B4-BE49-F238E27FC236}">
                <a16:creationId xmlns:a16="http://schemas.microsoft.com/office/drawing/2014/main" id="{40996CBD-BDD9-0112-D84E-6A0D32C3C309}"/>
              </a:ext>
            </a:extLst>
          </p:cNvPr>
          <p:cNvSpPr/>
          <p:nvPr/>
        </p:nvSpPr>
        <p:spPr>
          <a:xfrm>
            <a:off x="5897296" y="2549265"/>
            <a:ext cx="3834401" cy="1605067"/>
          </a:xfrm>
          <a:prstGeom prst="diamon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Обнаружение достоверности или недостоверности сведений, неопределенность в достоверности сведений</a:t>
            </a:r>
          </a:p>
        </p:txBody>
      </p:sp>
      <p:sp>
        <p:nvSpPr>
          <p:cNvPr id="11" name="Прямоугольник 10">
            <a:extLst>
              <a:ext uri="{FF2B5EF4-FFF2-40B4-BE49-F238E27FC236}">
                <a16:creationId xmlns:a16="http://schemas.microsoft.com/office/drawing/2014/main" id="{6DD18F0F-41EE-115E-6893-FCC01A04DE98}"/>
              </a:ext>
            </a:extLst>
          </p:cNvPr>
          <p:cNvSpPr/>
          <p:nvPr/>
        </p:nvSpPr>
        <p:spPr>
          <a:xfrm>
            <a:off x="3733762" y="3626402"/>
            <a:ext cx="2083269" cy="114551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solidFill>
                  <a:sysClr val="windowText" lastClr="000000"/>
                </a:solidFill>
              </a:rPr>
              <a:t>Сведения заявителя о причинении вреда (ущерба) или об угрозе причинения вреда (ущерба) охраняемым законом ценностям однозначно не достоверные</a:t>
            </a:r>
          </a:p>
        </p:txBody>
      </p:sp>
      <p:sp>
        <p:nvSpPr>
          <p:cNvPr id="12" name="Прямоугольник 11">
            <a:extLst>
              <a:ext uri="{FF2B5EF4-FFF2-40B4-BE49-F238E27FC236}">
                <a16:creationId xmlns:a16="http://schemas.microsoft.com/office/drawing/2014/main" id="{5BB9CC90-28E5-9677-B51E-C53A52E5C634}"/>
              </a:ext>
            </a:extLst>
          </p:cNvPr>
          <p:cNvSpPr/>
          <p:nvPr/>
        </p:nvSpPr>
        <p:spPr>
          <a:xfrm>
            <a:off x="635812" y="5031782"/>
            <a:ext cx="2650909" cy="122953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b="1" dirty="0">
                <a:solidFill>
                  <a:srgbClr val="C00000"/>
                </a:solidFill>
              </a:rPr>
              <a:t>Готовится и направляется контролируемому лицу предостережение о недопустимости нарушения обязательных требований</a:t>
            </a:r>
          </a:p>
        </p:txBody>
      </p:sp>
      <p:sp>
        <p:nvSpPr>
          <p:cNvPr id="13" name="Прямоугольник 12">
            <a:extLst>
              <a:ext uri="{FF2B5EF4-FFF2-40B4-BE49-F238E27FC236}">
                <a16:creationId xmlns:a16="http://schemas.microsoft.com/office/drawing/2014/main" id="{0473EB5B-9494-0ED2-6E8A-AC2D41020568}"/>
              </a:ext>
            </a:extLst>
          </p:cNvPr>
          <p:cNvSpPr/>
          <p:nvPr/>
        </p:nvSpPr>
        <p:spPr>
          <a:xfrm>
            <a:off x="624398" y="3626402"/>
            <a:ext cx="2650908" cy="114551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Готовится мотивированное представление об отсутствии основания для проведения контрольного мероприятия (см. пункт 3 статьи 60 Федерального закона </a:t>
            </a:r>
          </a:p>
          <a:p>
            <a:pPr algn="ctr"/>
            <a:r>
              <a:rPr lang="ru-RU" sz="1067" dirty="0"/>
              <a:t>№ 248-ФЗ), о чем информируется заявитель</a:t>
            </a:r>
          </a:p>
        </p:txBody>
      </p:sp>
      <p:sp>
        <p:nvSpPr>
          <p:cNvPr id="14" name="Прямоугольник 13">
            <a:extLst>
              <a:ext uri="{FF2B5EF4-FFF2-40B4-BE49-F238E27FC236}">
                <a16:creationId xmlns:a16="http://schemas.microsoft.com/office/drawing/2014/main" id="{DBAE68DB-9C0C-C551-4498-F999CBAA7E0F}"/>
              </a:ext>
            </a:extLst>
          </p:cNvPr>
          <p:cNvSpPr/>
          <p:nvPr/>
        </p:nvSpPr>
        <p:spPr>
          <a:xfrm>
            <a:off x="9930402" y="1932124"/>
            <a:ext cx="1900025" cy="254144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Подтверждена достоверность сведений либо установлены параметры деятельности контролируемого лица, соответствие которым или отклонение от которых согласно утвержденным индикаторам риска нарушения обязательных требований является основанием для проведения контрольного мероприятия</a:t>
            </a:r>
            <a:endParaRPr lang="ru-RU" sz="1067" dirty="0">
              <a:solidFill>
                <a:sysClr val="windowText" lastClr="000000"/>
              </a:solidFill>
            </a:endParaRPr>
          </a:p>
        </p:txBody>
      </p:sp>
      <p:sp>
        <p:nvSpPr>
          <p:cNvPr id="15" name="Прямоугольник 14">
            <a:extLst>
              <a:ext uri="{FF2B5EF4-FFF2-40B4-BE49-F238E27FC236}">
                <a16:creationId xmlns:a16="http://schemas.microsoft.com/office/drawing/2014/main" id="{9216AC17-BCB6-61DC-D456-B1CB0937091B}"/>
              </a:ext>
            </a:extLst>
          </p:cNvPr>
          <p:cNvSpPr/>
          <p:nvPr/>
        </p:nvSpPr>
        <p:spPr>
          <a:xfrm>
            <a:off x="7059386" y="4246536"/>
            <a:ext cx="2415244" cy="201477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Отсутствует подтверждение достоверности сведений или невозможно определить параметры деятельности контролируемого лица, соответствие которым или отклонение от которых согласно утвержденным индикаторам риска нарушения обязательных требований является основанием для проведения контрольного мероприятия</a:t>
            </a:r>
            <a:endParaRPr lang="ru-RU" sz="1067" dirty="0">
              <a:solidFill>
                <a:sysClr val="windowText" lastClr="000000"/>
              </a:solidFill>
            </a:endParaRPr>
          </a:p>
        </p:txBody>
      </p:sp>
      <p:sp>
        <p:nvSpPr>
          <p:cNvPr id="16" name="Прямоугольник 15">
            <a:extLst>
              <a:ext uri="{FF2B5EF4-FFF2-40B4-BE49-F238E27FC236}">
                <a16:creationId xmlns:a16="http://schemas.microsoft.com/office/drawing/2014/main" id="{0406D3AC-D59D-9AF1-E898-542141BE0A11}"/>
              </a:ext>
            </a:extLst>
          </p:cNvPr>
          <p:cNvSpPr/>
          <p:nvPr/>
        </p:nvSpPr>
        <p:spPr>
          <a:xfrm>
            <a:off x="3733762" y="5031783"/>
            <a:ext cx="2762607" cy="122099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Готовится мотивированное представление </a:t>
            </a:r>
            <a:r>
              <a:rPr lang="ru-RU" sz="1067" b="1" dirty="0">
                <a:solidFill>
                  <a:srgbClr val="C00000"/>
                </a:solidFill>
              </a:rPr>
              <a:t>о направлении предостережения о недопустимости нарушения обязательных требований </a:t>
            </a:r>
            <a:r>
              <a:rPr lang="ru-RU" sz="1067" dirty="0"/>
              <a:t>(см. пункт 2 статьи 60 Федерального закона № 248-ФЗ), о чем информируется заявитель</a:t>
            </a:r>
            <a:endParaRPr lang="ru-RU" sz="1067" dirty="0">
              <a:solidFill>
                <a:sysClr val="windowText" lastClr="000000"/>
              </a:solidFill>
            </a:endParaRPr>
          </a:p>
        </p:txBody>
      </p:sp>
      <p:cxnSp>
        <p:nvCxnSpPr>
          <p:cNvPr id="17" name="Прямая со стрелкой 16">
            <a:extLst>
              <a:ext uri="{FF2B5EF4-FFF2-40B4-BE49-F238E27FC236}">
                <a16:creationId xmlns:a16="http://schemas.microsoft.com/office/drawing/2014/main" id="{8DE327B6-49F4-E6B9-9EC7-A2D6DA46209E}"/>
              </a:ext>
            </a:extLst>
          </p:cNvPr>
          <p:cNvCxnSpPr>
            <a:cxnSpLocks/>
          </p:cNvCxnSpPr>
          <p:nvPr/>
        </p:nvCxnSpPr>
        <p:spPr>
          <a:xfrm>
            <a:off x="8128809" y="1801585"/>
            <a:ext cx="1801593" cy="48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Прямоугольник 17">
            <a:extLst>
              <a:ext uri="{FF2B5EF4-FFF2-40B4-BE49-F238E27FC236}">
                <a16:creationId xmlns:a16="http://schemas.microsoft.com/office/drawing/2014/main" id="{5E3F2CD7-DD20-5CC4-6A8A-3381A100F7D2}"/>
              </a:ext>
            </a:extLst>
          </p:cNvPr>
          <p:cNvSpPr/>
          <p:nvPr/>
        </p:nvSpPr>
        <p:spPr>
          <a:xfrm>
            <a:off x="9930401" y="4771920"/>
            <a:ext cx="1900025" cy="148939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Готовится мотивированное представление о проведении контрольного мероприятия (см. пункт 1 статьи 60 Федерального закона № 248-ФЗ), о чем информируется заявитель</a:t>
            </a:r>
          </a:p>
        </p:txBody>
      </p:sp>
      <p:cxnSp>
        <p:nvCxnSpPr>
          <p:cNvPr id="19" name="Прямая со стрелкой 18">
            <a:extLst>
              <a:ext uri="{FF2B5EF4-FFF2-40B4-BE49-F238E27FC236}">
                <a16:creationId xmlns:a16="http://schemas.microsoft.com/office/drawing/2014/main" id="{4E4BA1DF-86B6-6FCE-D549-4FF47EFB96F5}"/>
              </a:ext>
            </a:extLst>
          </p:cNvPr>
          <p:cNvCxnSpPr>
            <a:cxnSpLocks/>
            <a:stCxn id="6" idx="3"/>
            <a:endCxn id="9" idx="1"/>
          </p:cNvCxnSpPr>
          <p:nvPr/>
        </p:nvCxnSpPr>
        <p:spPr>
          <a:xfrm>
            <a:off x="5817032" y="1744942"/>
            <a:ext cx="633409" cy="8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Прямоугольник 19">
            <a:extLst>
              <a:ext uri="{FF2B5EF4-FFF2-40B4-BE49-F238E27FC236}">
                <a16:creationId xmlns:a16="http://schemas.microsoft.com/office/drawing/2014/main" id="{1DDA3117-23A0-81A7-9F87-1230544F759D}"/>
              </a:ext>
            </a:extLst>
          </p:cNvPr>
          <p:cNvSpPr/>
          <p:nvPr/>
        </p:nvSpPr>
        <p:spPr>
          <a:xfrm>
            <a:off x="3674364" y="2386676"/>
            <a:ext cx="2120088" cy="87789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solidFill>
                  <a:sysClr val="windowText" lastClr="000000"/>
                </a:solidFill>
              </a:rPr>
              <a:t>Нет необходимости в проведении контрольного мероприятия без взаимодействия для проверки сведений</a:t>
            </a:r>
          </a:p>
        </p:txBody>
      </p:sp>
      <p:cxnSp>
        <p:nvCxnSpPr>
          <p:cNvPr id="21" name="Прямая со стрелкой 20">
            <a:extLst>
              <a:ext uri="{FF2B5EF4-FFF2-40B4-BE49-F238E27FC236}">
                <a16:creationId xmlns:a16="http://schemas.microsoft.com/office/drawing/2014/main" id="{2C0F2425-8A41-6FA9-FBC5-4D43A2A491DE}"/>
              </a:ext>
            </a:extLst>
          </p:cNvPr>
          <p:cNvCxnSpPr>
            <a:cxnSpLocks/>
            <a:stCxn id="14" idx="2"/>
            <a:endCxn id="18" idx="0"/>
          </p:cNvCxnSpPr>
          <p:nvPr/>
        </p:nvCxnSpPr>
        <p:spPr>
          <a:xfrm flipH="1">
            <a:off x="10880414" y="4473565"/>
            <a:ext cx="1" cy="298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Прямоугольник 21">
            <a:extLst>
              <a:ext uri="{FF2B5EF4-FFF2-40B4-BE49-F238E27FC236}">
                <a16:creationId xmlns:a16="http://schemas.microsoft.com/office/drawing/2014/main" id="{E03D4BD2-420B-2A9D-E7E5-FEB1B3F96E08}"/>
              </a:ext>
            </a:extLst>
          </p:cNvPr>
          <p:cNvSpPr/>
          <p:nvPr/>
        </p:nvSpPr>
        <p:spPr>
          <a:xfrm>
            <a:off x="624398" y="2414490"/>
            <a:ext cx="2650908" cy="87789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67" dirty="0"/>
              <a:t>Идентификация заявителя в соответствии с пунктами 1 и 2 части 1, частью 2 статьи 59 Федерального закона № 248-ФЗ</a:t>
            </a:r>
            <a:endParaRPr lang="ru-RU" sz="1067" dirty="0">
              <a:solidFill>
                <a:sysClr val="windowText" lastClr="000000"/>
              </a:solidFill>
            </a:endParaRPr>
          </a:p>
        </p:txBody>
      </p:sp>
      <p:cxnSp>
        <p:nvCxnSpPr>
          <p:cNvPr id="23" name="Прямая со стрелкой 22">
            <a:extLst>
              <a:ext uri="{FF2B5EF4-FFF2-40B4-BE49-F238E27FC236}">
                <a16:creationId xmlns:a16="http://schemas.microsoft.com/office/drawing/2014/main" id="{A8773DC9-638B-F7FE-B905-3AC601882977}"/>
              </a:ext>
            </a:extLst>
          </p:cNvPr>
          <p:cNvCxnSpPr>
            <a:stCxn id="4" idx="2"/>
            <a:endCxn id="22" idx="0"/>
          </p:cNvCxnSpPr>
          <p:nvPr/>
        </p:nvCxnSpPr>
        <p:spPr>
          <a:xfrm flipH="1">
            <a:off x="1949853" y="2209545"/>
            <a:ext cx="1" cy="204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a:extLst>
              <a:ext uri="{FF2B5EF4-FFF2-40B4-BE49-F238E27FC236}">
                <a16:creationId xmlns:a16="http://schemas.microsoft.com/office/drawing/2014/main" id="{BA3724F5-1881-1DD5-D6A2-003355A5F72F}"/>
              </a:ext>
            </a:extLst>
          </p:cNvPr>
          <p:cNvCxnSpPr>
            <a:endCxn id="6" idx="1"/>
          </p:cNvCxnSpPr>
          <p:nvPr/>
        </p:nvCxnSpPr>
        <p:spPr>
          <a:xfrm flipV="1">
            <a:off x="3275306" y="1744942"/>
            <a:ext cx="421637" cy="669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a:extLst>
              <a:ext uri="{FF2B5EF4-FFF2-40B4-BE49-F238E27FC236}">
                <a16:creationId xmlns:a16="http://schemas.microsoft.com/office/drawing/2014/main" id="{8A2388BD-7A15-5B8D-D351-CCD4823FCD22}"/>
              </a:ext>
            </a:extLst>
          </p:cNvPr>
          <p:cNvCxnSpPr>
            <a:stCxn id="22" idx="3"/>
            <a:endCxn id="20" idx="1"/>
          </p:cNvCxnSpPr>
          <p:nvPr/>
        </p:nvCxnSpPr>
        <p:spPr>
          <a:xfrm flipV="1">
            <a:off x="3275305" y="2825622"/>
            <a:ext cx="399059" cy="2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a:extLst>
              <a:ext uri="{FF2B5EF4-FFF2-40B4-BE49-F238E27FC236}">
                <a16:creationId xmlns:a16="http://schemas.microsoft.com/office/drawing/2014/main" id="{803E8C3C-5D0A-3FE9-FC01-486F32B45DF2}"/>
              </a:ext>
            </a:extLst>
          </p:cNvPr>
          <p:cNvCxnSpPr>
            <a:endCxn id="10" idx="0"/>
          </p:cNvCxnSpPr>
          <p:nvPr/>
        </p:nvCxnSpPr>
        <p:spPr>
          <a:xfrm>
            <a:off x="7811146" y="2229027"/>
            <a:ext cx="3351" cy="3202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a:extLst>
              <a:ext uri="{FF2B5EF4-FFF2-40B4-BE49-F238E27FC236}">
                <a16:creationId xmlns:a16="http://schemas.microsoft.com/office/drawing/2014/main" id="{167AF780-8053-FC45-0481-6E2CAD29B00B}"/>
              </a:ext>
            </a:extLst>
          </p:cNvPr>
          <p:cNvCxnSpPr>
            <a:stCxn id="10" idx="3"/>
          </p:cNvCxnSpPr>
          <p:nvPr/>
        </p:nvCxnSpPr>
        <p:spPr>
          <a:xfrm flipV="1">
            <a:off x="9731696" y="3292382"/>
            <a:ext cx="198704" cy="59417"/>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a:extLst>
              <a:ext uri="{FF2B5EF4-FFF2-40B4-BE49-F238E27FC236}">
                <a16:creationId xmlns:a16="http://schemas.microsoft.com/office/drawing/2014/main" id="{806A9064-A5AE-5ED4-3385-8C1C2D21DEA4}"/>
              </a:ext>
            </a:extLst>
          </p:cNvPr>
          <p:cNvCxnSpPr/>
          <p:nvPr/>
        </p:nvCxnSpPr>
        <p:spPr>
          <a:xfrm>
            <a:off x="8472407" y="3905573"/>
            <a:ext cx="0" cy="34096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a:extLst>
              <a:ext uri="{FF2B5EF4-FFF2-40B4-BE49-F238E27FC236}">
                <a16:creationId xmlns:a16="http://schemas.microsoft.com/office/drawing/2014/main" id="{3CAF585E-0913-32E8-0536-3F20BDA7344E}"/>
              </a:ext>
            </a:extLst>
          </p:cNvPr>
          <p:cNvCxnSpPr/>
          <p:nvPr/>
        </p:nvCxnSpPr>
        <p:spPr>
          <a:xfrm flipH="1">
            <a:off x="5817031" y="3781588"/>
            <a:ext cx="1053884" cy="25830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a:extLst>
              <a:ext uri="{FF2B5EF4-FFF2-40B4-BE49-F238E27FC236}">
                <a16:creationId xmlns:a16="http://schemas.microsoft.com/office/drawing/2014/main" id="{BBD57D8F-E624-7999-346B-F443CE51ED58}"/>
              </a:ext>
            </a:extLst>
          </p:cNvPr>
          <p:cNvCxnSpPr/>
          <p:nvPr/>
        </p:nvCxnSpPr>
        <p:spPr>
          <a:xfrm flipH="1">
            <a:off x="6496369" y="5496732"/>
            <a:ext cx="5630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a:extLst>
              <a:ext uri="{FF2B5EF4-FFF2-40B4-BE49-F238E27FC236}">
                <a16:creationId xmlns:a16="http://schemas.microsoft.com/office/drawing/2014/main" id="{5CBD87F3-F861-9901-9675-A604B1C60D47}"/>
              </a:ext>
            </a:extLst>
          </p:cNvPr>
          <p:cNvCxnSpPr>
            <a:stCxn id="11" idx="1"/>
            <a:endCxn id="13" idx="3"/>
          </p:cNvCxnSpPr>
          <p:nvPr/>
        </p:nvCxnSpPr>
        <p:spPr>
          <a:xfrm flipH="1">
            <a:off x="3275305" y="4199161"/>
            <a:ext cx="4584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a:extLst>
              <a:ext uri="{FF2B5EF4-FFF2-40B4-BE49-F238E27FC236}">
                <a16:creationId xmlns:a16="http://schemas.microsoft.com/office/drawing/2014/main" id="{E1B16258-2077-BC65-08D9-5652D149180B}"/>
              </a:ext>
            </a:extLst>
          </p:cNvPr>
          <p:cNvCxnSpPr>
            <a:stCxn id="16" idx="1"/>
            <a:endCxn id="12" idx="3"/>
          </p:cNvCxnSpPr>
          <p:nvPr/>
        </p:nvCxnSpPr>
        <p:spPr>
          <a:xfrm flipH="1">
            <a:off x="3286721" y="5642284"/>
            <a:ext cx="447040" cy="42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a:extLst>
              <a:ext uri="{FF2B5EF4-FFF2-40B4-BE49-F238E27FC236}">
                <a16:creationId xmlns:a16="http://schemas.microsoft.com/office/drawing/2014/main" id="{94C157FF-BCB6-FBEA-9EF2-2D00F621D9A9}"/>
              </a:ext>
            </a:extLst>
          </p:cNvPr>
          <p:cNvCxnSpPr>
            <a:stCxn id="20" idx="3"/>
          </p:cNvCxnSpPr>
          <p:nvPr/>
        </p:nvCxnSpPr>
        <p:spPr>
          <a:xfrm>
            <a:off x="5794452" y="2825622"/>
            <a:ext cx="1264933" cy="2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991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16</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1077218"/>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в</a:t>
            </a:r>
            <a:r>
              <a:rPr lang="ru-RU" sz="1600" b="1" dirty="0">
                <a:solidFill>
                  <a:schemeClr val="tx1"/>
                </a:solidFill>
              </a:rPr>
              <a:t> основаниях для проведения контрольного мероприятия отсутствует «выявление соответствия объекта контроля параметрам, утвержденным индикаторам риска нарушения обязательных требований, или отклонения объекта контроля от таких параметров» (см. п. 1 ч. 1 ст. 57 Федерального закона № 248-ФЗ)</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1.6. Дефекты в утвержденных положениях о муниципальном контроле:</a:t>
            </a:r>
          </a:p>
          <a:p>
            <a:pPr algn="ctr"/>
            <a:r>
              <a:rPr lang="ru-RU" sz="2400" b="1" dirty="0" err="1">
                <a:solidFill>
                  <a:schemeClr val="tx1"/>
                </a:solidFill>
              </a:rPr>
              <a:t>неопределение</a:t>
            </a:r>
            <a:r>
              <a:rPr lang="ru-RU" sz="2400" b="1" dirty="0">
                <a:solidFill>
                  <a:schemeClr val="tx1"/>
                </a:solidFill>
              </a:rPr>
              <a:t> или некорректное определение индикаторов риска</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733885"/>
            <a:ext cx="11115316" cy="3539430"/>
          </a:xfrm>
          <a:prstGeom prst="rect">
            <a:avLst/>
          </a:prstGeom>
        </p:spPr>
        <p:txBody>
          <a:bodyPr wrap="square">
            <a:spAutoFit/>
          </a:bodyPr>
          <a:lstStyle/>
          <a:p>
            <a:r>
              <a:rPr lang="ru-RU" sz="1600" dirty="0"/>
              <a:t>Примеры: </a:t>
            </a:r>
          </a:p>
          <a:p>
            <a:endParaRPr lang="ru-RU" sz="1600" dirty="0"/>
          </a:p>
          <a:p>
            <a:r>
              <a:rPr lang="ru-RU" sz="1600" dirty="0"/>
              <a:t>муниципальное образование Оренбургской области (земельный контроль) – </a:t>
            </a:r>
            <a:r>
              <a:rPr lang="ru-RU" sz="1600" b="1" dirty="0"/>
              <a:t>индикаторов риска нарушения обязательных требований также нет в положении о контроле!</a:t>
            </a:r>
          </a:p>
          <a:p>
            <a:endParaRPr lang="ru-RU" sz="1600" dirty="0"/>
          </a:p>
          <a:p>
            <a:r>
              <a:rPr lang="ru-RU" sz="1600" dirty="0"/>
              <a:t>муниципальное образование Калужской области (контроль в благоустройстве) – </a:t>
            </a:r>
            <a:r>
              <a:rPr lang="ru-RU" sz="1600" b="1" dirty="0"/>
              <a:t>индикаторов риска нарушения обязательных требований также нет в положении о контроле!</a:t>
            </a:r>
          </a:p>
          <a:p>
            <a:r>
              <a:rPr lang="ru-RU" sz="1600" dirty="0"/>
              <a:t>При этом в этом же положении о муниципальном контроле к и</a:t>
            </a:r>
            <a:r>
              <a:rPr lang="ru-RU" sz="1600" dirty="0">
                <a:effectLst/>
              </a:rPr>
              <a:t>ндикативным показателям муниципального контроля отнесено </a:t>
            </a:r>
            <a:r>
              <a:rPr lang="ru-RU" sz="1600" b="1" dirty="0">
                <a:effectLst/>
              </a:rPr>
              <a:t>количество внеплановых контрольных мероприятий, проведенных на основании выявления соответствия объекта контроля параметрам, утвержденным </a:t>
            </a:r>
            <a:r>
              <a:rPr lang="ru-RU" sz="1600" b="1" u="sng" dirty="0">
                <a:effectLst/>
              </a:rPr>
              <a:t>индикаторами риска нарушения обязательных требований</a:t>
            </a:r>
            <a:r>
              <a:rPr lang="ru-RU" sz="1600" b="1" dirty="0">
                <a:effectLst/>
              </a:rPr>
              <a:t>, или отклонения объекта контроля от таких параметров</a:t>
            </a:r>
            <a:r>
              <a:rPr lang="ru-RU" sz="1600" dirty="0">
                <a:effectLst/>
              </a:rPr>
              <a:t>, за отчетный период.</a:t>
            </a:r>
            <a:endParaRPr lang="ru-RU" sz="1600" b="1" dirty="0"/>
          </a:p>
          <a:p>
            <a:endParaRPr lang="ru-RU" sz="1600" dirty="0"/>
          </a:p>
          <a:p>
            <a:r>
              <a:rPr lang="ru-RU" sz="1600" dirty="0"/>
              <a:t>муниципальное образование Челябинской области (контроль в благоустройстве), но индикаторы риска нарушения обязательных требований в положении о контроле предусмотрены</a:t>
            </a:r>
          </a:p>
        </p:txBody>
      </p:sp>
    </p:spTree>
    <p:extLst>
      <p:ext uri="{BB962C8B-B14F-4D97-AF65-F5344CB8AC3E}">
        <p14:creationId xmlns:p14="http://schemas.microsoft.com/office/powerpoint/2010/main" val="2867672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17</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1815882"/>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a:t>
            </a:r>
            <a:r>
              <a:rPr lang="ru-RU" sz="1600" b="1" dirty="0">
                <a:solidFill>
                  <a:schemeClr val="tx1"/>
                </a:solidFill>
              </a:rPr>
              <a:t>индикаторы риска нарушения обязательных требований определены как нарушения или признаки нарушений обязательных требований </a:t>
            </a:r>
          </a:p>
          <a:p>
            <a:r>
              <a:rPr lang="ru-RU" sz="1600" b="1" i="0" dirty="0">
                <a:solidFill>
                  <a:srgbClr val="22272F"/>
                </a:solidFill>
                <a:effectLst/>
              </a:rPr>
              <a:t>Индикатором риска</a:t>
            </a:r>
            <a:r>
              <a:rPr lang="ru-RU" sz="1600" b="0" i="0" dirty="0">
                <a:solidFill>
                  <a:srgbClr val="22272F"/>
                </a:solidFill>
                <a:effectLst/>
              </a:rPr>
              <a:t> </a:t>
            </a:r>
            <a:r>
              <a:rPr lang="ru-RU" sz="1600" b="1" i="0" dirty="0">
                <a:solidFill>
                  <a:srgbClr val="22272F"/>
                </a:solidFill>
                <a:effectLst/>
              </a:rPr>
              <a:t>нарушения обязательных требований </a:t>
            </a:r>
            <a:r>
              <a:rPr lang="ru-RU" sz="1600" b="0" i="0" dirty="0">
                <a:solidFill>
                  <a:srgbClr val="22272F"/>
                </a:solidFill>
                <a:effectLst/>
              </a:rPr>
              <a:t>является соответствие или отклонение от параметров объекта контроля, </a:t>
            </a:r>
            <a:r>
              <a:rPr lang="ru-RU" sz="1600" b="1" i="0" u="sng" dirty="0">
                <a:solidFill>
                  <a:srgbClr val="22272F"/>
                </a:solidFill>
                <a:effectLst/>
              </a:rPr>
              <a:t>которые сами по себе не являются нарушениями обязательных требований</a:t>
            </a:r>
            <a:r>
              <a:rPr lang="ru-RU" sz="1600" b="0" i="0" dirty="0">
                <a:solidFill>
                  <a:srgbClr val="22272F"/>
                </a:solidFill>
                <a:effectLst/>
              </a:rPr>
              <a:t>, </a:t>
            </a:r>
            <a:r>
              <a:rPr lang="ru-RU" sz="1600" b="1" i="0" u="sng" dirty="0">
                <a:solidFill>
                  <a:srgbClr val="22272F"/>
                </a:solidFill>
                <a:effectLst/>
              </a:rPr>
              <a:t>но с высокой степенью вероятности свидетельствуют о наличии таких нарушений</a:t>
            </a:r>
            <a:r>
              <a:rPr lang="ru-RU" sz="1600" b="0" i="0" dirty="0">
                <a:solidFill>
                  <a:srgbClr val="22272F"/>
                </a:solidFill>
                <a:effectLst/>
              </a:rPr>
              <a:t> и риска причинения вреда (ущерба) охраняемым законом ценностям.</a:t>
            </a:r>
            <a:endParaRPr lang="ru-RU" sz="1600" b="1" dirty="0">
              <a:solidFill>
                <a:schemeClr val="tx1"/>
              </a:solidFill>
            </a:endParaRPr>
          </a:p>
          <a:p>
            <a:r>
              <a:rPr lang="ru-RU" sz="1600" b="1" dirty="0">
                <a:solidFill>
                  <a:schemeClr val="tx1"/>
                </a:solidFill>
              </a:rPr>
              <a:t>(см. п. 1 ч. 1 ст. 57 Федерального закона № 248-ФЗ)</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1.6. Дефекты в утвержденных положениях о муниципальном контроле:</a:t>
            </a:r>
          </a:p>
          <a:p>
            <a:pPr algn="ctr"/>
            <a:r>
              <a:rPr lang="ru-RU" sz="2400" b="1" dirty="0">
                <a:solidFill>
                  <a:schemeClr val="tx1"/>
                </a:solidFill>
              </a:rPr>
              <a:t>некорректное определение индикаторов риска</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3428266"/>
            <a:ext cx="11115316" cy="3293209"/>
          </a:xfrm>
          <a:prstGeom prst="rect">
            <a:avLst/>
          </a:prstGeom>
        </p:spPr>
        <p:txBody>
          <a:bodyPr wrap="square">
            <a:spAutoFit/>
          </a:bodyPr>
          <a:lstStyle/>
          <a:p>
            <a:r>
              <a:rPr lang="ru-RU" sz="1600" dirty="0"/>
              <a:t>Примеры: </a:t>
            </a:r>
          </a:p>
          <a:p>
            <a:r>
              <a:rPr lang="ru-RU" sz="1600" dirty="0"/>
              <a:t>муниципальное образование Челябинской области (контроль в благоустройстве):</a:t>
            </a:r>
          </a:p>
          <a:p>
            <a:r>
              <a:rPr lang="ru-RU" sz="1600" dirty="0"/>
              <a:t>Индикаторами риска нарушения обязательных требований при осуществлении муниципального контроля в т.ч. являются:</a:t>
            </a:r>
          </a:p>
          <a:p>
            <a:r>
              <a:rPr lang="ru-RU" sz="1600" dirty="0"/>
              <a:t>1) </a:t>
            </a:r>
            <a:r>
              <a:rPr lang="ru-RU" sz="1600" b="1" dirty="0"/>
              <a:t>выявление признаков нарушения </a:t>
            </a:r>
            <a:r>
              <a:rPr lang="ru-RU" sz="1600" dirty="0"/>
              <a:t>правил благоустройства территории муниципального образования;</a:t>
            </a:r>
          </a:p>
          <a:p>
            <a:r>
              <a:rPr lang="ru-RU" sz="1600" dirty="0"/>
              <a:t>2) </a:t>
            </a:r>
            <a:r>
              <a:rPr lang="ru-RU" sz="1600" b="1" dirty="0"/>
              <a:t>поступление в контрольный орган </a:t>
            </a:r>
            <a:r>
              <a:rPr lang="ru-RU" sz="1600" dirty="0"/>
              <a:t>от органов государственной власти, органов местного самоуправления, юридических лиц, общественных объединений, граждан, из средств массовой информации </a:t>
            </a:r>
            <a:r>
              <a:rPr lang="ru-RU" sz="1600" b="1" dirty="0"/>
              <a:t>сведений о действиях (бездействии), которые могут свидетельствовать о наличии нарушения </a:t>
            </a:r>
            <a:r>
              <a:rPr lang="ru-RU" sz="1600" dirty="0"/>
              <a:t>правил благоустройства территории муниципального образования</a:t>
            </a:r>
          </a:p>
          <a:p>
            <a:endParaRPr lang="ru-RU" sz="1600" dirty="0"/>
          </a:p>
          <a:p>
            <a:r>
              <a:rPr lang="ru-RU" sz="1600" dirty="0"/>
              <a:t>муниципальное образование Белгородской области (контроль в благоустройстве), муниципальное образование Оренбургской области (контроль в благоустройстве):</a:t>
            </a:r>
          </a:p>
          <a:p>
            <a:r>
              <a:rPr lang="ru-RU" sz="1600" dirty="0"/>
              <a:t>Индикатором риска нарушения обязательных требований при осуществлении муниципального контроля в т.ч. является</a:t>
            </a:r>
          </a:p>
          <a:p>
            <a:r>
              <a:rPr lang="ru-RU" sz="1600" b="1" dirty="0"/>
              <a:t>выявление или наличие признаков нарушения </a:t>
            </a:r>
            <a:r>
              <a:rPr lang="ru-RU" sz="1600" dirty="0"/>
              <a:t>правил благоустройства территории муниципального образования</a:t>
            </a:r>
          </a:p>
          <a:p>
            <a:endParaRPr lang="ru-RU" sz="1600" dirty="0"/>
          </a:p>
        </p:txBody>
      </p:sp>
    </p:spTree>
    <p:extLst>
      <p:ext uri="{BB962C8B-B14F-4D97-AF65-F5344CB8AC3E}">
        <p14:creationId xmlns:p14="http://schemas.microsoft.com/office/powerpoint/2010/main" val="1081162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18</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324303"/>
            <a:ext cx="11115315" cy="4247317"/>
          </a:xfrm>
          <a:prstGeom prst="rect">
            <a:avLst/>
          </a:prstGeom>
          <a:solidFill>
            <a:schemeClr val="accent2">
              <a:lumMod val="20000"/>
              <a:lumOff val="80000"/>
            </a:schemeClr>
          </a:solidFill>
          <a:ln>
            <a:solidFill>
              <a:schemeClr val="tx1"/>
            </a:solidFill>
          </a:ln>
        </p:spPr>
        <p:txBody>
          <a:bodyPr wrap="square">
            <a:spAutoFit/>
          </a:bodyPr>
          <a:lstStyle/>
          <a:p>
            <a:r>
              <a:rPr lang="ru-RU" b="1" dirty="0">
                <a:solidFill>
                  <a:srgbClr val="22272F"/>
                </a:solidFill>
                <a:ea typeface="Times New Roman" panose="02020603050405020304" pitchFamily="18" charset="0"/>
              </a:rPr>
              <a:t>ВНИМАНИЕ!!!</a:t>
            </a:r>
          </a:p>
          <a:p>
            <a:r>
              <a:rPr lang="ru-RU" b="1" dirty="0">
                <a:ea typeface="Times New Roman" panose="02020603050405020304" pitchFamily="18" charset="0"/>
                <a:cs typeface="Times New Roman" panose="02020603050405020304" pitchFamily="18" charset="0"/>
              </a:rPr>
              <a:t>П</a:t>
            </a:r>
            <a:r>
              <a:rPr lang="ru-RU" b="1" dirty="0">
                <a:effectLst/>
                <a:ea typeface="Times New Roman" panose="02020603050405020304" pitchFamily="18" charset="0"/>
                <a:cs typeface="Times New Roman" panose="02020603050405020304" pitchFamily="18" charset="0"/>
              </a:rPr>
              <a:t>остановление Правительства Российской Федерации от 29.12.2022 № 2516 «О внесении изменений в постановление Правительства Российской Федерации от 10 марта 2022 г. № 336»</a:t>
            </a:r>
            <a:r>
              <a:rPr lang="ru-RU" b="1" dirty="0">
                <a:effectLst/>
              </a:rPr>
              <a:t> </a:t>
            </a:r>
            <a:r>
              <a:rPr lang="ru-RU" b="1" dirty="0">
                <a:solidFill>
                  <a:srgbClr val="C00000"/>
                </a:solidFill>
                <a:effectLst/>
              </a:rPr>
              <a:t>фактически нивелирует позици</a:t>
            </a:r>
            <a:r>
              <a:rPr lang="ru-RU" b="1" dirty="0">
                <a:solidFill>
                  <a:srgbClr val="C00000"/>
                </a:solidFill>
              </a:rPr>
              <a:t>ю, изложенную в </a:t>
            </a:r>
            <a:r>
              <a:rPr lang="ru-RU" b="1" dirty="0">
                <a:solidFill>
                  <a:srgbClr val="C00000"/>
                </a:solidFill>
                <a:ea typeface="Times New Roman" panose="02020603050405020304" pitchFamily="18" charset="0"/>
              </a:rPr>
              <a:t>п</a:t>
            </a:r>
            <a:r>
              <a:rPr lang="ru-RU" b="1" dirty="0">
                <a:solidFill>
                  <a:srgbClr val="C00000"/>
                </a:solidFill>
                <a:effectLst/>
                <a:ea typeface="Times New Roman" panose="02020603050405020304" pitchFamily="18" charset="0"/>
              </a:rPr>
              <a:t>исьме Министерства экономического развития Российской Федерации от 15.11.2022 № Д24и-37133:</a:t>
            </a:r>
          </a:p>
          <a:p>
            <a:r>
              <a:rPr lang="ru-RU" dirty="0">
                <a:solidFill>
                  <a:srgbClr val="22272F"/>
                </a:solidFill>
                <a:effectLst/>
                <a:ea typeface="Times New Roman" panose="02020603050405020304" pitchFamily="18" charset="0"/>
              </a:rPr>
              <a:t>Установленные постановлением Правительства Российской Федерации от 10.03.2022 № 336 ограничения на проведение внеплановых контрольных (надзорных) мероприятий действуют до конца 2022 года.</a:t>
            </a:r>
            <a:endParaRPr lang="ru-RU" dirty="0">
              <a:effectLst/>
              <a:ea typeface="Times New Roman" panose="02020603050405020304" pitchFamily="18" charset="0"/>
            </a:endParaRPr>
          </a:p>
          <a:p>
            <a:r>
              <a:rPr lang="ru-RU" dirty="0">
                <a:solidFill>
                  <a:srgbClr val="22272F"/>
                </a:solidFill>
                <a:effectLst/>
                <a:ea typeface="Times New Roman" panose="02020603050405020304" pitchFamily="18" charset="0"/>
              </a:rPr>
              <a:t>В рамках проведения Восточного экономического форума Министром экономического развития Российской Федерации Решетниковым М.Г. была озвучена </a:t>
            </a:r>
            <a:r>
              <a:rPr lang="ru-RU" b="1" dirty="0">
                <a:solidFill>
                  <a:srgbClr val="22272F"/>
                </a:solidFill>
                <a:effectLst/>
                <a:ea typeface="Times New Roman" panose="02020603050405020304" pitchFamily="18" charset="0"/>
              </a:rPr>
              <a:t>позиция о нецелесообразности продления моратория на проведение внеплановых контрольных (надзорных) мероприятий на 2023 год.</a:t>
            </a:r>
            <a:endParaRPr lang="ru-RU" dirty="0">
              <a:effectLst/>
              <a:ea typeface="Times New Roman" panose="02020603050405020304" pitchFamily="18" charset="0"/>
            </a:endParaRPr>
          </a:p>
          <a:p>
            <a:r>
              <a:rPr lang="ru-RU" dirty="0">
                <a:solidFill>
                  <a:srgbClr val="22272F"/>
                </a:solidFill>
                <a:effectLst/>
                <a:ea typeface="Times New Roman" panose="02020603050405020304" pitchFamily="18" charset="0"/>
              </a:rPr>
              <a:t>Таким образом, </a:t>
            </a:r>
            <a:r>
              <a:rPr lang="ru-RU" b="1" dirty="0">
                <a:solidFill>
                  <a:srgbClr val="22272F"/>
                </a:solidFill>
                <a:effectLst/>
                <a:ea typeface="Times New Roman" panose="02020603050405020304" pitchFamily="18" charset="0"/>
              </a:rPr>
              <a:t>с 1 января 2023 г. при проведении внеплановых контрольных (надзорных) мероприятий будет действовать общее регулирование</a:t>
            </a:r>
            <a:r>
              <a:rPr lang="ru-RU" dirty="0">
                <a:solidFill>
                  <a:srgbClr val="22272F"/>
                </a:solidFill>
                <a:effectLst/>
                <a:ea typeface="Times New Roman" panose="02020603050405020304" pitchFamily="18" charset="0"/>
              </a:rPr>
              <a:t> </a:t>
            </a:r>
            <a:r>
              <a:rPr lang="ru-RU" b="1" dirty="0">
                <a:solidFill>
                  <a:srgbClr val="22272F"/>
                </a:solidFill>
                <a:effectLst/>
                <a:ea typeface="Times New Roman" panose="02020603050405020304" pitchFamily="18" charset="0"/>
              </a:rPr>
              <a:t>Федерального закона № 248-ФЗ</a:t>
            </a:r>
            <a:r>
              <a:rPr lang="ru-RU" dirty="0">
                <a:solidFill>
                  <a:srgbClr val="22272F"/>
                </a:solidFill>
                <a:effectLst/>
                <a:ea typeface="Times New Roman" panose="02020603050405020304" pitchFamily="18" charset="0"/>
              </a:rPr>
              <a:t>.</a:t>
            </a:r>
          </a:p>
          <a:p>
            <a:endParaRPr lang="ru-RU" dirty="0">
              <a:solidFill>
                <a:srgbClr val="000000"/>
              </a:solidFill>
              <a:effectLst/>
              <a:ea typeface="Times New Roman" panose="02020603050405020304" pitchFamily="18" charset="0"/>
            </a:endParaRPr>
          </a:p>
          <a:p>
            <a:r>
              <a:rPr lang="ru-RU" b="1" dirty="0">
                <a:solidFill>
                  <a:srgbClr val="000000"/>
                </a:solidFill>
                <a:ea typeface="Times New Roman" panose="02020603050405020304" pitchFamily="18" charset="0"/>
              </a:rPr>
              <a:t>Отдельные элементы моратория в 2023 году сохраняются. </a:t>
            </a:r>
          </a:p>
          <a:p>
            <a:r>
              <a:rPr lang="ru-RU" b="1" dirty="0">
                <a:solidFill>
                  <a:srgbClr val="000000"/>
                </a:solidFill>
                <a:ea typeface="Times New Roman" panose="02020603050405020304" pitchFamily="18" charset="0"/>
              </a:rPr>
              <a:t>См. актуальную редакцию постановления Правительства Российской Федерации № 336.</a:t>
            </a:r>
            <a:endParaRPr lang="ru-RU" b="1" dirty="0">
              <a:solidFill>
                <a:srgbClr val="000000"/>
              </a:solidFill>
              <a:effectLst/>
              <a:ea typeface="Times New Roman" panose="02020603050405020304" pitchFamily="18" charset="0"/>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6937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1.6. Особая важность в определении индикаторов риска</a:t>
            </a:r>
          </a:p>
        </p:txBody>
      </p:sp>
    </p:spTree>
    <p:extLst>
      <p:ext uri="{BB962C8B-B14F-4D97-AF65-F5344CB8AC3E}">
        <p14:creationId xmlns:p14="http://schemas.microsoft.com/office/powerpoint/2010/main" val="1544677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FFA6761F-FD3A-36AA-6E13-FE46335CC4AD}"/>
              </a:ext>
            </a:extLst>
          </p:cNvPr>
          <p:cNvSpPr>
            <a:spLocks noGrp="1"/>
          </p:cNvSpPr>
          <p:nvPr>
            <p:ph type="sldNum" sz="quarter" idx="12"/>
          </p:nvPr>
        </p:nvSpPr>
        <p:spPr/>
        <p:txBody>
          <a:bodyPr/>
          <a:lstStyle/>
          <a:p>
            <a:fld id="{3600A750-35C0-2E4C-B022-317EB2D3CF73}" type="slidenum">
              <a:rPr lang="ru-RU" smtClean="0"/>
              <a:t>1</a:t>
            </a:fld>
            <a:endParaRPr lang="ru-RU"/>
          </a:p>
        </p:txBody>
      </p:sp>
      <p:sp>
        <p:nvSpPr>
          <p:cNvPr id="6" name="Прямоугольник 5">
            <a:extLst>
              <a:ext uri="{FF2B5EF4-FFF2-40B4-BE49-F238E27FC236}">
                <a16:creationId xmlns:a16="http://schemas.microsoft.com/office/drawing/2014/main" id="{B7C6BB51-5D2D-B5DE-9351-9F5B2D65B948}"/>
              </a:ext>
            </a:extLst>
          </p:cNvPr>
          <p:cNvSpPr/>
          <p:nvPr/>
        </p:nvSpPr>
        <p:spPr>
          <a:xfrm>
            <a:off x="2595126" y="501650"/>
            <a:ext cx="7001746" cy="813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Основные блоки вебинара</a:t>
            </a:r>
          </a:p>
        </p:txBody>
      </p:sp>
      <p:sp>
        <p:nvSpPr>
          <p:cNvPr id="7" name="Прямоугольник 6">
            <a:extLst>
              <a:ext uri="{FF2B5EF4-FFF2-40B4-BE49-F238E27FC236}">
                <a16:creationId xmlns:a16="http://schemas.microsoft.com/office/drawing/2014/main" id="{7C0E58E1-2259-C615-CB93-A115F2B3D8E3}"/>
              </a:ext>
            </a:extLst>
          </p:cNvPr>
          <p:cNvSpPr/>
          <p:nvPr/>
        </p:nvSpPr>
        <p:spPr>
          <a:xfrm>
            <a:off x="2052427" y="1909119"/>
            <a:ext cx="8087145" cy="30397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a:solidFill>
                  <a:schemeClr val="tx1"/>
                </a:solidFill>
              </a:rPr>
              <a:t>1. Дефекты в утвержденных положениях о муниципальном контроле  </a:t>
            </a:r>
          </a:p>
          <a:p>
            <a:endParaRPr lang="ru-RU" sz="2000" b="1" dirty="0">
              <a:solidFill>
                <a:schemeClr val="tx1"/>
              </a:solidFill>
            </a:endParaRPr>
          </a:p>
          <a:p>
            <a:r>
              <a:rPr lang="ru-RU" sz="2000" b="1" dirty="0">
                <a:solidFill>
                  <a:schemeClr val="tx1"/>
                </a:solidFill>
              </a:rPr>
              <a:t>2. Особенности отдельных позиций в современной судебной практике</a:t>
            </a:r>
          </a:p>
          <a:p>
            <a:endParaRPr lang="ru-RU" sz="2000" b="1" dirty="0">
              <a:solidFill>
                <a:schemeClr val="tx1"/>
              </a:solidFill>
            </a:endParaRPr>
          </a:p>
          <a:p>
            <a:r>
              <a:rPr lang="ru-RU" sz="2000" b="1" dirty="0">
                <a:solidFill>
                  <a:schemeClr val="tx1"/>
                </a:solidFill>
              </a:rPr>
              <a:t>3. Ответы на вопросы</a:t>
            </a:r>
          </a:p>
        </p:txBody>
      </p:sp>
    </p:spTree>
    <p:extLst>
      <p:ext uri="{BB962C8B-B14F-4D97-AF65-F5344CB8AC3E}">
        <p14:creationId xmlns:p14="http://schemas.microsoft.com/office/powerpoint/2010/main" val="1296878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19</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262760" y="641131"/>
            <a:ext cx="11613930" cy="5921621"/>
          </a:xfrm>
          <a:prstGeom prst="rect">
            <a:avLst/>
          </a:prstGeom>
          <a:solidFill>
            <a:schemeClr val="accent2">
              <a:lumMod val="20000"/>
              <a:lumOff val="80000"/>
            </a:schemeClr>
          </a:solidFill>
          <a:ln>
            <a:solidFill>
              <a:schemeClr val="tx1"/>
            </a:solidFill>
          </a:ln>
        </p:spPr>
        <p:txBody>
          <a:bodyPr wrap="square">
            <a:spAutoFit/>
          </a:bodyPr>
          <a:lstStyle/>
          <a:p>
            <a:r>
              <a:rPr lang="ru-RU" sz="1400" dirty="0">
                <a:solidFill>
                  <a:srgbClr val="000000"/>
                </a:solidFill>
                <a:effectLst/>
                <a:ea typeface="Times New Roman" panose="02020603050405020304" pitchFamily="18" charset="0"/>
              </a:rPr>
              <a:t>Пунктом 3 постановления Правительства Российской Федерации № 336 (в редакции постановления Правительства Российской Федерации от 29.12.2022 № 2516) установлено, что </a:t>
            </a:r>
            <a:r>
              <a:rPr lang="ru-RU" sz="1400" b="1" dirty="0">
                <a:solidFill>
                  <a:srgbClr val="C00000"/>
                </a:solidFill>
                <a:effectLst/>
                <a:ea typeface="Times New Roman" panose="02020603050405020304" pitchFamily="18" charset="0"/>
              </a:rPr>
              <a:t>в 2023 году </a:t>
            </a:r>
            <a:r>
              <a:rPr lang="ru-RU" sz="1400" dirty="0">
                <a:solidFill>
                  <a:srgbClr val="000000"/>
                </a:solidFill>
                <a:effectLst/>
                <a:ea typeface="Times New Roman" panose="02020603050405020304" pitchFamily="18" charset="0"/>
              </a:rPr>
              <a:t>в рамках видов муниципального контроля, порядок организации и осуществления которых регулируются Федеральным законом № 248–ФЗ, внеплановые контрольные мероприятия проводятся исключительно по следующим основаниям:</a:t>
            </a:r>
            <a:endParaRPr lang="ru-RU" sz="1400" dirty="0">
              <a:solidFill>
                <a:srgbClr val="000000"/>
              </a:solidFill>
              <a:ea typeface="Times New Roman" panose="02020603050405020304" pitchFamily="18" charset="0"/>
            </a:endParaRPr>
          </a:p>
          <a:p>
            <a:r>
              <a:rPr lang="ru-RU" sz="1400" dirty="0">
                <a:solidFill>
                  <a:srgbClr val="000000"/>
                </a:solidFill>
                <a:effectLst/>
                <a:ea typeface="Times New Roman" panose="02020603050405020304" pitchFamily="18" charset="0"/>
              </a:rPr>
              <a:t>а) при условии согласования с органами прокуратуры:</a:t>
            </a:r>
          </a:p>
          <a:p>
            <a:pPr lvl="0" algn="just">
              <a:lnSpc>
                <a:spcPct val="105000"/>
              </a:lnSpc>
              <a:buClr>
                <a:srgbClr val="0070C0"/>
              </a:buClr>
            </a:pPr>
            <a:r>
              <a:rPr lang="ru-RU" sz="1400" dirty="0">
                <a:solidFill>
                  <a:srgbClr val="000000"/>
                </a:solidFill>
                <a:effectLst/>
                <a:ea typeface="Times New Roman" panose="02020603050405020304" pitchFamily="18" charset="0"/>
              </a:rPr>
              <a:t>- при непосредственной угрозе причинения вреда жизни и тяжкого вреда здоровью граждан, по фактам причинения вреда жизни и тяжкого вреда здоровью граждан;</a:t>
            </a:r>
          </a:p>
          <a:p>
            <a:pPr lvl="0" algn="just">
              <a:lnSpc>
                <a:spcPct val="105000"/>
              </a:lnSpc>
              <a:buClr>
                <a:srgbClr val="0070C0"/>
              </a:buClr>
            </a:pPr>
            <a:r>
              <a:rPr lang="ru-RU" sz="1400" dirty="0">
                <a:solidFill>
                  <a:srgbClr val="000000"/>
                </a:solidFill>
                <a:effectLst/>
                <a:ea typeface="Times New Roman" panose="02020603050405020304" pitchFamily="18" charset="0"/>
              </a:rPr>
              <a:t>- при непосредственной угрозе обороне страны и безопасности государства, по фактам причинения вреда обороне страны и безопасности государства;</a:t>
            </a:r>
          </a:p>
          <a:p>
            <a:pPr lvl="0" algn="just">
              <a:lnSpc>
                <a:spcPct val="105000"/>
              </a:lnSpc>
              <a:buClr>
                <a:srgbClr val="0070C0"/>
              </a:buClr>
            </a:pPr>
            <a:r>
              <a:rPr lang="ru-RU" sz="1400" dirty="0">
                <a:solidFill>
                  <a:srgbClr val="000000"/>
                </a:solidFill>
                <a:effectLst/>
                <a:ea typeface="Times New Roman" panose="02020603050405020304" pitchFamily="18" charset="0"/>
              </a:rPr>
              <a:t>- при непосредственной угрозе возникновения чрезвычайных ситуаций природного и (или) техногенного характера, по фактам возникновения чрезвычайных ситуаций природного и (или) техногенного характера;</a:t>
            </a:r>
          </a:p>
          <a:p>
            <a:pPr lvl="0" algn="just">
              <a:lnSpc>
                <a:spcPct val="105000"/>
              </a:lnSpc>
              <a:buClr>
                <a:srgbClr val="0070C0"/>
              </a:buClr>
            </a:pPr>
            <a:r>
              <a:rPr lang="ru-RU" sz="1400" b="1" dirty="0">
                <a:solidFill>
                  <a:srgbClr val="C00000"/>
                </a:solidFill>
                <a:effectLst/>
                <a:ea typeface="Times New Roman" panose="02020603050405020304" pitchFamily="18" charset="0"/>
              </a:rPr>
              <a:t>- при выявлении индикаторов риска нарушения обязательных требований</a:t>
            </a:r>
            <a:r>
              <a:rPr lang="ru-RU" sz="1400" b="1" dirty="0">
                <a:solidFill>
                  <a:srgbClr val="000000"/>
                </a:solidFill>
                <a:ea typeface="Times New Roman" panose="02020603050405020304" pitchFamily="18" charset="0"/>
              </a:rPr>
              <a:t>.</a:t>
            </a:r>
            <a:endParaRPr lang="ru-RU" sz="1400" dirty="0">
              <a:solidFill>
                <a:srgbClr val="000000"/>
              </a:solidFill>
              <a:effectLst/>
              <a:ea typeface="Times New Roman" panose="02020603050405020304" pitchFamily="18" charset="0"/>
            </a:endParaRPr>
          </a:p>
          <a:p>
            <a:pPr lvl="0">
              <a:lnSpc>
                <a:spcPct val="105000"/>
              </a:lnSpc>
              <a:buClr>
                <a:srgbClr val="0070C0"/>
              </a:buClr>
            </a:pPr>
            <a:r>
              <a:rPr lang="ru-RU" sz="1400" dirty="0">
                <a:solidFill>
                  <a:srgbClr val="000000"/>
                </a:solidFill>
                <a:effectLst/>
                <a:ea typeface="Times New Roman" panose="02020603050405020304" pitchFamily="18" charset="0"/>
              </a:rPr>
              <a:t>- в случае необходимости проведения внеплановой выездной проверки, внепланового инспекционного визита в связи с истечением срока исполнения предписания о принятии мер, направленных на устранение нарушений, влекущих непосредственную угрозу причинения вреда жизни и тяжкого вреда здоровью граждан, обороне страны и безопасности государства, возникновения чрезвычайных ситуаций природного и (или) техногенного характера. Внеплановая выездная проверка, внеплановый инспекционный визит проводятся исключительно в случаях невозможности оценки исполнения предписания на основании документов, иной имеющейся в распоряжении контрольного (надзорного) органа информации;</a:t>
            </a:r>
          </a:p>
          <a:p>
            <a:pPr lvl="0">
              <a:lnSpc>
                <a:spcPct val="105000"/>
              </a:lnSpc>
              <a:buClr>
                <a:srgbClr val="0070C0"/>
              </a:buClr>
            </a:pPr>
            <a:r>
              <a:rPr lang="ru-RU" sz="1400" dirty="0">
                <a:solidFill>
                  <a:srgbClr val="000000"/>
                </a:solidFill>
                <a:effectLst/>
                <a:ea typeface="Times New Roman" panose="02020603050405020304" pitchFamily="18" charset="0"/>
              </a:rPr>
              <a:t>б) в ряде исключительных случаев без согласования с органами прокуратуры.</a:t>
            </a:r>
          </a:p>
          <a:p>
            <a:pPr lvl="0">
              <a:lnSpc>
                <a:spcPct val="105000"/>
              </a:lnSpc>
              <a:spcAft>
                <a:spcPts val="600"/>
              </a:spcAft>
              <a:buClr>
                <a:srgbClr val="0070C0"/>
              </a:buClr>
            </a:pPr>
            <a:endParaRPr lang="ru-RU" sz="1400" dirty="0">
              <a:solidFill>
                <a:srgbClr val="000000"/>
              </a:solidFill>
              <a:effectLst/>
              <a:ea typeface="Times New Roman" panose="02020603050405020304" pitchFamily="18" charset="0"/>
            </a:endParaRPr>
          </a:p>
          <a:p>
            <a:r>
              <a:rPr lang="ru-RU" sz="1400" dirty="0">
                <a:solidFill>
                  <a:srgbClr val="000000"/>
                </a:solidFill>
                <a:effectLst/>
                <a:ea typeface="Times New Roman" panose="02020603050405020304" pitchFamily="18" charset="0"/>
              </a:rPr>
              <a:t>Если в 2022 году речь шла о выявлении индикаторов риска нарушения обязательных требований лишь в отношении объектов чрезвычайно высокого и высокого рисков, на опасных производственных объектах I и II класса опасности, на гидротехнических сооружениях I и II класса, или индикаторов риска, влекущих непосредственную угрозу причинения вреда жизни и тяжкого вреда здоровью граждан, обороне страны и безопасности государства, или индикаторов риска возникновения чрезвычайных ситуаций природного и (или) техногенного характера, то теперь речь идет о выявлении индикаторов риска нарушения любых обязательных требований. </a:t>
            </a:r>
            <a:r>
              <a:rPr lang="ru-RU" sz="1400" b="1" dirty="0">
                <a:solidFill>
                  <a:srgbClr val="000000"/>
                </a:solidFill>
                <a:effectLst/>
                <a:ea typeface="Times New Roman" panose="02020603050405020304" pitchFamily="18" charset="0"/>
              </a:rPr>
              <a:t>Факт выявления указанных индикаторов становится основанием для проведения внепланового контрольного мероприятия. </a:t>
            </a:r>
          </a:p>
          <a:p>
            <a:pPr algn="just"/>
            <a:r>
              <a:rPr lang="ru-RU" sz="1400" dirty="0">
                <a:solidFill>
                  <a:srgbClr val="000000"/>
                </a:solidFill>
                <a:effectLst/>
                <a:ea typeface="Times New Roman" panose="02020603050405020304" pitchFamily="18" charset="0"/>
              </a:rPr>
              <a:t>Таким образом, </a:t>
            </a:r>
            <a:r>
              <a:rPr lang="ru-RU" sz="1400" b="1" dirty="0">
                <a:solidFill>
                  <a:srgbClr val="C00000"/>
                </a:solidFill>
                <a:effectLst/>
                <a:ea typeface="Times New Roman" panose="02020603050405020304" pitchFamily="18" charset="0"/>
              </a:rPr>
              <a:t>от того, как именно муниципальным правовым актом определены соответствующие индикаторы, во многом будет зависеть интенсивность проведения внеплановых контрольных мероприятий</a:t>
            </a:r>
            <a:r>
              <a:rPr lang="ru-RU" sz="1400" dirty="0">
                <a:solidFill>
                  <a:srgbClr val="000000"/>
                </a:solidFill>
                <a:effectLst/>
                <a:ea typeface="Times New Roman" panose="02020603050405020304" pitchFamily="18" charset="0"/>
              </a:rPr>
              <a:t>.   </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5046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1.6. Особая важность в определении индикаторов риска</a:t>
            </a:r>
          </a:p>
        </p:txBody>
      </p:sp>
    </p:spTree>
    <p:extLst>
      <p:ext uri="{BB962C8B-B14F-4D97-AF65-F5344CB8AC3E}">
        <p14:creationId xmlns:p14="http://schemas.microsoft.com/office/powerpoint/2010/main" val="3764877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20</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0" y="829167"/>
            <a:ext cx="11115315" cy="1815882"/>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ключевые показатели определены с нарушением требований Федерального закона № 248-ФЗ.</a:t>
            </a:r>
          </a:p>
          <a:p>
            <a:endParaRPr lang="ru-RU" sz="1600" b="1" dirty="0">
              <a:solidFill>
                <a:schemeClr val="tx1"/>
              </a:solidFill>
            </a:endParaRPr>
          </a:p>
          <a:p>
            <a:r>
              <a:rPr lang="ru-RU" sz="1600" b="1" dirty="0">
                <a:solidFill>
                  <a:schemeClr val="tx1"/>
                </a:solidFill>
              </a:rPr>
              <a:t>Не допускается установление ключевых показателей вида контроля, </a:t>
            </a:r>
            <a:r>
              <a:rPr lang="ru-RU" sz="1600" b="1" u="sng" dirty="0">
                <a:solidFill>
                  <a:schemeClr val="tx1"/>
                </a:solidFill>
              </a:rPr>
              <a:t>основанных на количестве</a:t>
            </a:r>
            <a:r>
              <a:rPr lang="ru-RU" sz="1600" b="1" dirty="0">
                <a:solidFill>
                  <a:schemeClr val="tx1"/>
                </a:solidFill>
              </a:rPr>
              <a:t> проведенных </a:t>
            </a:r>
            <a:r>
              <a:rPr lang="ru-RU" sz="1600" dirty="0">
                <a:solidFill>
                  <a:schemeClr val="tx1"/>
                </a:solidFill>
              </a:rPr>
              <a:t>профилактических мероприятий и </a:t>
            </a:r>
            <a:r>
              <a:rPr lang="ru-RU" sz="1600" b="1" dirty="0">
                <a:solidFill>
                  <a:schemeClr val="tx1"/>
                </a:solidFill>
              </a:rPr>
              <a:t>контрольных мероприятий, количестве выявленных нарушений, количестве контролируемых лиц, привлеченных к ответственности, количестве</a:t>
            </a:r>
            <a:r>
              <a:rPr lang="ru-RU" sz="1600" dirty="0">
                <a:solidFill>
                  <a:schemeClr val="tx1"/>
                </a:solidFill>
              </a:rPr>
              <a:t> и размере </a:t>
            </a:r>
            <a:r>
              <a:rPr lang="ru-RU" sz="1600" b="1" dirty="0">
                <a:solidFill>
                  <a:schemeClr val="tx1"/>
                </a:solidFill>
              </a:rPr>
              <a:t>штрафов, наложенных на контролируемых лиц</a:t>
            </a:r>
            <a:r>
              <a:rPr lang="ru-RU" sz="1600" dirty="0">
                <a:solidFill>
                  <a:schemeClr val="tx1"/>
                </a:solidFill>
              </a:rPr>
              <a:t> </a:t>
            </a:r>
            <a:r>
              <a:rPr lang="ru-RU" sz="1600" b="1" dirty="0">
                <a:solidFill>
                  <a:schemeClr val="tx1"/>
                </a:solidFill>
              </a:rPr>
              <a:t>(см. ч. 7 ст. 30 Федерального закона № 248-ФЗ)</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6926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1.7. Дефекты в утвержденных положениях о муниципальном контроле:</a:t>
            </a:r>
          </a:p>
          <a:p>
            <a:pPr algn="ctr"/>
            <a:r>
              <a:rPr lang="ru-RU" sz="2400" b="1" dirty="0">
                <a:solidFill>
                  <a:schemeClr val="tx1"/>
                </a:solidFill>
              </a:rPr>
              <a:t>некорректное определение ключевых показателей</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39" y="2645049"/>
            <a:ext cx="11115316" cy="3754874"/>
          </a:xfrm>
          <a:prstGeom prst="rect">
            <a:avLst/>
          </a:prstGeom>
        </p:spPr>
        <p:txBody>
          <a:bodyPr wrap="square">
            <a:spAutoFit/>
          </a:bodyPr>
          <a:lstStyle/>
          <a:p>
            <a:r>
              <a:rPr lang="ru-RU" sz="1400" dirty="0"/>
              <a:t>Примеры: </a:t>
            </a:r>
          </a:p>
          <a:p>
            <a:r>
              <a:rPr lang="ru-RU" sz="1400" dirty="0"/>
              <a:t>В нарушение указанной выше нормы </a:t>
            </a:r>
            <a:r>
              <a:rPr lang="ru-RU" sz="1400" dirty="0">
                <a:solidFill>
                  <a:schemeClr val="tx1"/>
                </a:solidFill>
              </a:rPr>
              <a:t>Федерального закона № 248-ФЗ</a:t>
            </a:r>
            <a:r>
              <a:rPr lang="ru-RU" sz="1400" dirty="0"/>
              <a:t> устанавливаются следующие ключевые показатели:</a:t>
            </a:r>
          </a:p>
          <a:p>
            <a:r>
              <a:rPr lang="ru-RU" sz="1400" dirty="0"/>
              <a:t>- </a:t>
            </a:r>
            <a:r>
              <a:rPr lang="ru-RU" sz="1400" b="1" dirty="0"/>
              <a:t>процент</a:t>
            </a:r>
            <a:r>
              <a:rPr lang="ru-RU" sz="1400" dirty="0"/>
              <a:t> выполнения плана проведения плановых </a:t>
            </a:r>
            <a:r>
              <a:rPr lang="ru-RU" sz="1400" b="1" dirty="0"/>
              <a:t>контрольных мероприятий </a:t>
            </a:r>
            <a:r>
              <a:rPr lang="ru-RU" sz="1400" dirty="0"/>
              <a:t>на очередной календарный год (муниципальное образование Красноярского края (земельный контроль), муниципальное образование Республики Башкортостан (земельный контроль), муниципальные образования Белгородской области (земельный контроль), муниципальное образование Оренбургской области (земельный контроль);</a:t>
            </a:r>
          </a:p>
          <a:p>
            <a:r>
              <a:rPr lang="ru-RU" sz="1400" dirty="0"/>
              <a:t>- </a:t>
            </a:r>
            <a:r>
              <a:rPr lang="ru-RU" sz="1400" b="1" dirty="0"/>
              <a:t>процент</a:t>
            </a:r>
            <a:r>
              <a:rPr lang="ru-RU" sz="1400" dirty="0"/>
              <a:t> </a:t>
            </a:r>
            <a:r>
              <a:rPr lang="ru-RU" sz="1400" b="1" dirty="0"/>
              <a:t>контрольных мероприятий</a:t>
            </a:r>
            <a:r>
              <a:rPr lang="ru-RU" sz="1400" dirty="0"/>
              <a:t>, по которым </a:t>
            </a:r>
            <a:r>
              <a:rPr lang="ru-RU" sz="1400" b="1" dirty="0"/>
              <a:t>выявлены нарушения обязательных требований </a:t>
            </a:r>
            <a:r>
              <a:rPr lang="ru-RU" sz="1400" dirty="0"/>
              <a:t>(муниципальное образование Красноярского края (земельный контроль);</a:t>
            </a:r>
          </a:p>
          <a:p>
            <a:r>
              <a:rPr lang="ru-RU" sz="1400" dirty="0"/>
              <a:t>- </a:t>
            </a:r>
            <a:r>
              <a:rPr lang="ru-RU" sz="1400" b="1" dirty="0"/>
              <a:t>процент</a:t>
            </a:r>
            <a:r>
              <a:rPr lang="ru-RU" sz="1400" dirty="0"/>
              <a:t> контрольных мероприятий, при взаимодействии с контролируемыми лицами, </a:t>
            </a:r>
            <a:r>
              <a:rPr lang="ru-RU" sz="1400" b="1" dirty="0"/>
              <a:t>по которым назначены административные наказания</a:t>
            </a:r>
            <a:r>
              <a:rPr lang="ru-RU" sz="1400" dirty="0"/>
              <a:t> (муниципальное образование Красноярского края (земельный контроль);</a:t>
            </a:r>
          </a:p>
          <a:p>
            <a:r>
              <a:rPr lang="ru-RU" sz="1400" dirty="0"/>
              <a:t>- </a:t>
            </a:r>
            <a:r>
              <a:rPr lang="ru-RU" sz="1400" b="1" dirty="0"/>
              <a:t>процент</a:t>
            </a:r>
            <a:r>
              <a:rPr lang="ru-RU" sz="1400" dirty="0"/>
              <a:t> внесенных </a:t>
            </a:r>
            <a:r>
              <a:rPr lang="ru-RU" sz="1400" b="1" dirty="0"/>
              <a:t>судебных решений о назначении административного наказания </a:t>
            </a:r>
            <a:r>
              <a:rPr lang="ru-RU" sz="1400" dirty="0"/>
              <a:t>по материалам органа муниципального контроля (муниципальное образование Республики Башкортостан (земельный контроль), муниципальные образования Белгородской области (земельный контроль);</a:t>
            </a:r>
          </a:p>
          <a:p>
            <a:r>
              <a:rPr lang="ru-RU" sz="1400" dirty="0"/>
              <a:t>- </a:t>
            </a:r>
            <a:r>
              <a:rPr lang="ru-RU" sz="1400" b="1" dirty="0"/>
              <a:t>процент (доля) устраненных нарушений из числа выявленных нарушений </a:t>
            </a:r>
            <a:r>
              <a:rPr lang="ru-RU" sz="1400" dirty="0"/>
              <a:t>(муниципальное образование Республики Башкортостан (земельный контроль), муниципальные образования Белгородской области (земельный контроль), муниципальные образования Оренбургской области (земельный контроль);</a:t>
            </a:r>
          </a:p>
          <a:p>
            <a:r>
              <a:rPr lang="ru-RU" sz="1400" dirty="0"/>
              <a:t>- </a:t>
            </a:r>
            <a:r>
              <a:rPr lang="ru-RU" sz="1400" b="1" dirty="0"/>
              <a:t>процент контролируемых лиц, которыми допущены повторные нарушения</a:t>
            </a:r>
            <a:r>
              <a:rPr lang="ru-RU" sz="1400" dirty="0"/>
              <a:t>, в течении одного календарного года от общего числа контролируемых лиц (муниципальное образование Калужской области (земельный контроль)</a:t>
            </a:r>
          </a:p>
        </p:txBody>
      </p:sp>
    </p:spTree>
    <p:extLst>
      <p:ext uri="{BB962C8B-B14F-4D97-AF65-F5344CB8AC3E}">
        <p14:creationId xmlns:p14="http://schemas.microsoft.com/office/powerpoint/2010/main" val="184096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21</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471532"/>
            <a:ext cx="11115315" cy="1323439"/>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ключевые показатели определены с нарушением требований Федерального закона № 248-ФЗ.</a:t>
            </a:r>
          </a:p>
          <a:p>
            <a:endParaRPr lang="ru-RU" sz="1600" b="1" dirty="0">
              <a:solidFill>
                <a:schemeClr val="tx1"/>
              </a:solidFill>
            </a:endParaRPr>
          </a:p>
          <a:p>
            <a:r>
              <a:rPr lang="ru-RU" sz="1600" b="1" dirty="0">
                <a:solidFill>
                  <a:schemeClr val="tx1"/>
                </a:solidFill>
              </a:rPr>
              <a:t>Не допускается установление ключевых показателей вида контроля, основанных на количестве выявленных нарушений (см. ч. 7 ст. 30 Федерального закона № 248-ФЗ)</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1.7. Дефекты в утвержденных положениях о муниципальном контроле:</a:t>
            </a:r>
          </a:p>
          <a:p>
            <a:pPr algn="ctr"/>
            <a:r>
              <a:rPr lang="ru-RU" sz="2400" b="1" dirty="0">
                <a:solidFill>
                  <a:schemeClr val="tx1"/>
                </a:solidFill>
              </a:rPr>
              <a:t>некорректное определение ключевых показателей</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3031978"/>
            <a:ext cx="11115316" cy="2062103"/>
          </a:xfrm>
          <a:prstGeom prst="rect">
            <a:avLst/>
          </a:prstGeom>
        </p:spPr>
        <p:txBody>
          <a:bodyPr wrap="square">
            <a:spAutoFit/>
          </a:bodyPr>
          <a:lstStyle/>
          <a:p>
            <a:r>
              <a:rPr lang="ru-RU" sz="1600" dirty="0"/>
              <a:t>Пример: </a:t>
            </a:r>
          </a:p>
          <a:p>
            <a:r>
              <a:rPr lang="ru-RU" sz="1600" dirty="0"/>
              <a:t>муниципальное образование Челябинской области (земельный контроль):</a:t>
            </a:r>
          </a:p>
          <a:p>
            <a:r>
              <a:rPr lang="ru-RU" sz="1600" dirty="0"/>
              <a:t>Ключевыми показателями результативности муниципального земельного контроля являются:</a:t>
            </a:r>
          </a:p>
          <a:p>
            <a:r>
              <a:rPr lang="ru-RU" sz="1600" dirty="0"/>
              <a:t>- количество выявленных случаев использования земельных участков способом не соответствующим их целевому назначению, с нарушением требования градостроительных регламентов, строительных, экологических, санитарно-гигиенических, противопожарных и иных правил, нормативов;</a:t>
            </a:r>
          </a:p>
          <a:p>
            <a:r>
              <a:rPr lang="ru-RU" sz="1600" dirty="0"/>
              <a:t>- количество случаев использования земельных участков лицами, не имеющими предусмотренных законодательством Российской Федерации прав на указанный земельный участок</a:t>
            </a:r>
          </a:p>
        </p:txBody>
      </p:sp>
    </p:spTree>
    <p:extLst>
      <p:ext uri="{BB962C8B-B14F-4D97-AF65-F5344CB8AC3E}">
        <p14:creationId xmlns:p14="http://schemas.microsoft.com/office/powerpoint/2010/main" val="3734606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22</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1" y="919887"/>
            <a:ext cx="11115315" cy="1569660"/>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ключевые показатели определены с нарушением требований Федерального закона № 248-ФЗ.</a:t>
            </a:r>
          </a:p>
          <a:p>
            <a:endParaRPr lang="ru-RU" sz="1600" b="1" dirty="0">
              <a:solidFill>
                <a:schemeClr val="tx1"/>
              </a:solidFill>
            </a:endParaRPr>
          </a:p>
          <a:p>
            <a:r>
              <a:rPr lang="ru-RU" sz="1600" b="1" dirty="0"/>
              <a:t>Формально учтена </a:t>
            </a:r>
            <a:r>
              <a:rPr lang="ru-RU" sz="1600" b="1" dirty="0">
                <a:solidFill>
                  <a:schemeClr val="tx1"/>
                </a:solidFill>
              </a:rPr>
              <a:t>ч</a:t>
            </a:r>
            <a:r>
              <a:rPr lang="ru-RU" sz="1600" b="1" dirty="0"/>
              <a:t>асть</a:t>
            </a:r>
            <a:r>
              <a:rPr lang="ru-RU" sz="1600" b="1" dirty="0">
                <a:solidFill>
                  <a:schemeClr val="tx1"/>
                </a:solidFill>
              </a:rPr>
              <a:t> 7 статьи 30 Федерального закона № 248-ФЗ, но не учтен пункт 1 </a:t>
            </a:r>
            <a:r>
              <a:rPr lang="ru-RU" sz="1600" b="1" dirty="0"/>
              <a:t>части 2 </a:t>
            </a:r>
            <a:r>
              <a:rPr lang="ru-RU" sz="1600" b="1" dirty="0">
                <a:solidFill>
                  <a:schemeClr val="tx1"/>
                </a:solidFill>
              </a:rPr>
              <a:t>статьи 30 Федерального закона № 248-ФЗ о том</a:t>
            </a:r>
            <a:r>
              <a:rPr lang="ru-RU" sz="1600" b="1" dirty="0"/>
              <a:t>,</a:t>
            </a:r>
            <a:r>
              <a:rPr lang="ru-RU" sz="1600" b="1" dirty="0">
                <a:solidFill>
                  <a:schemeClr val="tx1"/>
                </a:solidFill>
              </a:rPr>
              <a:t> что </a:t>
            </a:r>
            <a:r>
              <a:rPr lang="ru-RU" sz="1600" b="1" i="0" dirty="0">
                <a:solidFill>
                  <a:srgbClr val="22272F"/>
                </a:solidFill>
                <a:effectLst/>
              </a:rPr>
              <a:t>ключевые показатели видов контроля должны отражать </a:t>
            </a:r>
            <a:r>
              <a:rPr lang="ru-RU" sz="1600" b="1" i="0" u="sng" dirty="0">
                <a:solidFill>
                  <a:srgbClr val="22272F"/>
                </a:solidFill>
                <a:effectLst/>
              </a:rPr>
              <a:t>уровень минимизации вреда (ущерба)</a:t>
            </a:r>
            <a:r>
              <a:rPr lang="ru-RU" sz="1600" b="1" i="0" dirty="0">
                <a:solidFill>
                  <a:srgbClr val="22272F"/>
                </a:solidFill>
                <a:effectLst/>
              </a:rPr>
              <a:t> охраняемым законом ценностям, </a:t>
            </a:r>
            <a:r>
              <a:rPr lang="ru-RU" sz="1600" b="1" i="0" u="sng" dirty="0">
                <a:solidFill>
                  <a:srgbClr val="22272F"/>
                </a:solidFill>
                <a:effectLst/>
              </a:rPr>
              <a:t>уровень устранения риска причинения вреда (ущерба)</a:t>
            </a:r>
            <a:endParaRPr lang="ru-RU" sz="1600" b="1" u="sng" dirty="0">
              <a:solidFill>
                <a:schemeClr val="tx1"/>
              </a:solidFill>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777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1.7. Дефекты в утвержденных положениях о муниципальном контроле:</a:t>
            </a:r>
          </a:p>
          <a:p>
            <a:pPr algn="ctr"/>
            <a:r>
              <a:rPr lang="ru-RU" sz="2400" b="1" dirty="0">
                <a:solidFill>
                  <a:schemeClr val="tx1"/>
                </a:solidFill>
              </a:rPr>
              <a:t>некорректное определение ключевых показателей</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489547"/>
            <a:ext cx="11115316" cy="3970318"/>
          </a:xfrm>
          <a:prstGeom prst="rect">
            <a:avLst/>
          </a:prstGeom>
        </p:spPr>
        <p:txBody>
          <a:bodyPr wrap="square">
            <a:spAutoFit/>
          </a:bodyPr>
          <a:lstStyle/>
          <a:p>
            <a:r>
              <a:rPr lang="ru-RU" sz="1400" dirty="0"/>
              <a:t>Примеры: </a:t>
            </a:r>
          </a:p>
          <a:p>
            <a:r>
              <a:rPr lang="ru-RU" sz="1400" dirty="0"/>
              <a:t>муниципальное образование Калужской области (земельный контроль):</a:t>
            </a:r>
          </a:p>
          <a:p>
            <a:r>
              <a:rPr lang="ru-RU" sz="1400" dirty="0"/>
              <a:t>- процент заявлений органа контроля, направленных в органы прокуратуры, о согласовании проведения внеплановых мероприятий, в согласовании которых было отказано, от общего количества направленных на согласование таких заявлений; </a:t>
            </a:r>
          </a:p>
          <a:p>
            <a:r>
              <a:rPr lang="ru-RU" sz="1400" dirty="0"/>
              <a:t>- процент постановлений о прекращении производств по делам об административных правонарушениях на основании материалов, направленных органом контроля, от общего количества материалов, направленных органом контроля;</a:t>
            </a:r>
          </a:p>
          <a:p>
            <a:r>
              <a:rPr lang="ru-RU" sz="1400" dirty="0"/>
              <a:t>- размещение профилактических материалов на официальном сайте органа контроля в течение одного календарного года;</a:t>
            </a:r>
          </a:p>
          <a:p>
            <a:r>
              <a:rPr lang="ru-RU" sz="1400" dirty="0"/>
              <a:t>- процент инспекторов, прошедших в течение последних трех календарных лет программы переобучения или повышения квалификации</a:t>
            </a:r>
          </a:p>
          <a:p>
            <a:endParaRPr lang="ru-RU" sz="1400" dirty="0"/>
          </a:p>
          <a:p>
            <a:r>
              <a:rPr lang="ru-RU" sz="1400" dirty="0"/>
              <a:t>муниципальные образования Белгородской и Оренбургской области (земельный контроль):</a:t>
            </a:r>
          </a:p>
          <a:p>
            <a:r>
              <a:rPr lang="ru-RU" sz="1400" dirty="0"/>
              <a:t>процент (доля) обоснованных жалоб на действия (бездействие) должностных лиц, уполномоченных на проведение муниципального контроля</a:t>
            </a:r>
          </a:p>
          <a:p>
            <a:endParaRPr lang="ru-RU" sz="1400" dirty="0"/>
          </a:p>
          <a:p>
            <a:r>
              <a:rPr lang="ru-RU" sz="1400" dirty="0"/>
              <a:t>муниципальное образование Оренбургской области (земельный контроль):</a:t>
            </a:r>
          </a:p>
          <a:p>
            <a:r>
              <a:rPr lang="ru-RU" sz="1400" dirty="0"/>
              <a:t>процент отмененных результатов контрольных мероприятий</a:t>
            </a:r>
          </a:p>
          <a:p>
            <a:endParaRPr lang="ru-RU" sz="1400" dirty="0"/>
          </a:p>
          <a:p>
            <a:r>
              <a:rPr lang="ru-RU" sz="1400" dirty="0"/>
              <a:t>муниципальное образование Хабаровского края (земельный контроль):</a:t>
            </a:r>
          </a:p>
          <a:p>
            <a:r>
              <a:rPr lang="ru-RU" sz="1400" dirty="0"/>
              <a:t>- доля решений органа контроля, принятых по результатам контрольных мероприятий, отмененных судом от общего количества решений;</a:t>
            </a:r>
          </a:p>
          <a:p>
            <a:r>
              <a:rPr lang="ru-RU" sz="1400" dirty="0"/>
              <a:t>- доля исполненных предписаний об устранении выявленных нарушений от общего числа выданных предписаний</a:t>
            </a:r>
          </a:p>
        </p:txBody>
      </p:sp>
    </p:spTree>
    <p:extLst>
      <p:ext uri="{BB962C8B-B14F-4D97-AF65-F5344CB8AC3E}">
        <p14:creationId xmlns:p14="http://schemas.microsoft.com/office/powerpoint/2010/main" val="5859538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23</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1" y="919887"/>
            <a:ext cx="11115315" cy="1323439"/>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отражены ключевые показатели, но не определены их целевые значения</a:t>
            </a:r>
          </a:p>
          <a:p>
            <a:endParaRPr lang="ru-RU" sz="1600" b="1" dirty="0">
              <a:solidFill>
                <a:schemeClr val="tx1"/>
              </a:solidFill>
            </a:endParaRPr>
          </a:p>
          <a:p>
            <a:r>
              <a:rPr lang="ru-RU" sz="1600" b="1" dirty="0">
                <a:solidFill>
                  <a:srgbClr val="22272F"/>
                </a:solidFill>
              </a:rPr>
              <a:t>У</a:t>
            </a:r>
            <a:r>
              <a:rPr lang="ru-RU" sz="1600" b="1" i="0" dirty="0">
                <a:solidFill>
                  <a:srgbClr val="22272F"/>
                </a:solidFill>
                <a:effectLst/>
              </a:rPr>
              <a:t>станавливаются целевые (плановые) значения </a:t>
            </a:r>
            <a:r>
              <a:rPr lang="ru-RU" sz="1600" b="1" dirty="0"/>
              <a:t>ключевые показатели,</a:t>
            </a:r>
            <a:r>
              <a:rPr lang="ru-RU" sz="1600" b="1" i="0" dirty="0">
                <a:solidFill>
                  <a:srgbClr val="22272F"/>
                </a:solidFill>
                <a:effectLst/>
              </a:rPr>
              <a:t> достижение которых должен обеспечить соответствующий контрольный орган (см. </a:t>
            </a:r>
            <a:r>
              <a:rPr lang="ru-RU" sz="1600" b="1" dirty="0">
                <a:solidFill>
                  <a:schemeClr val="tx1"/>
                </a:solidFill>
              </a:rPr>
              <a:t>п. 1 </a:t>
            </a:r>
            <a:r>
              <a:rPr lang="ru-RU" sz="1600" b="1" dirty="0"/>
              <a:t>ч. 2 </a:t>
            </a:r>
            <a:r>
              <a:rPr lang="ru-RU" sz="1600" b="1" dirty="0">
                <a:solidFill>
                  <a:schemeClr val="tx1"/>
                </a:solidFill>
              </a:rPr>
              <a:t>ст. 30 Федерального закона № 248-ФЗ)</a:t>
            </a:r>
            <a:endParaRPr lang="ru-RU" sz="1600" b="1" u="sng" dirty="0">
              <a:solidFill>
                <a:schemeClr val="tx1"/>
              </a:solidFill>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777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1.7. Дефекты в утвержденных положениях о муниципальном контроле:</a:t>
            </a:r>
          </a:p>
          <a:p>
            <a:pPr algn="ctr"/>
            <a:r>
              <a:rPr lang="ru-RU" sz="2400" b="1" dirty="0">
                <a:solidFill>
                  <a:schemeClr val="tx1"/>
                </a:solidFill>
              </a:rPr>
              <a:t>некорректное определение ключевых показателей</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489547"/>
            <a:ext cx="11115316" cy="3785652"/>
          </a:xfrm>
          <a:prstGeom prst="rect">
            <a:avLst/>
          </a:prstGeom>
        </p:spPr>
        <p:txBody>
          <a:bodyPr wrap="square">
            <a:spAutoFit/>
          </a:bodyPr>
          <a:lstStyle/>
          <a:p>
            <a:r>
              <a:rPr lang="ru-RU" sz="1600" dirty="0"/>
              <a:t>Примеры: </a:t>
            </a:r>
          </a:p>
          <a:p>
            <a:endParaRPr lang="ru-RU" sz="1600" dirty="0"/>
          </a:p>
          <a:p>
            <a:r>
              <a:rPr lang="ru-RU" sz="1600" dirty="0"/>
              <a:t>муниципальные образования Челябинской области (контроль в благоустройстве):</a:t>
            </a:r>
          </a:p>
          <a:p>
            <a:r>
              <a:rPr lang="ru-RU" sz="1600" dirty="0"/>
              <a:t>Ключевыми показателями муниципального контроля являются:</a:t>
            </a:r>
          </a:p>
          <a:p>
            <a:r>
              <a:rPr lang="ru-RU" sz="1600" dirty="0"/>
              <a:t>1) количество погибших вследствие нарушения правил благоустройства (рассчитывается в процентном соотношении на 10000 населения);</a:t>
            </a:r>
          </a:p>
          <a:p>
            <a:r>
              <a:rPr lang="ru-RU" sz="1600" dirty="0"/>
              <a:t>2) количество получивших вред здоровью вследствие нарушения правил благоустройства (рассчитывается в процентном соотношении на 10000 населения).</a:t>
            </a:r>
          </a:p>
          <a:p>
            <a:endParaRPr lang="ru-RU" sz="1600" dirty="0"/>
          </a:p>
          <a:p>
            <a:r>
              <a:rPr lang="ru-RU" sz="1600" dirty="0"/>
              <a:t>ещё одно муниципальное образование Челябинской области (контроль в благоустройстве):</a:t>
            </a:r>
          </a:p>
          <a:p>
            <a:r>
              <a:rPr lang="ru-RU" sz="1600" dirty="0"/>
              <a:t>Ключевыми показателями муниципального контроля являются:</a:t>
            </a:r>
          </a:p>
          <a:p>
            <a:r>
              <a:rPr lang="ru-RU" sz="1600" dirty="0"/>
              <a:t>1) количество погибших вследствие нарушения правил благоустройства на территории муниципального образования (</a:t>
            </a:r>
            <a:r>
              <a:rPr lang="ru-RU" sz="1600" b="1" dirty="0"/>
              <a:t>количество человек</a:t>
            </a:r>
            <a:r>
              <a:rPr lang="ru-RU" sz="1600" dirty="0"/>
              <a:t>);</a:t>
            </a:r>
          </a:p>
          <a:p>
            <a:r>
              <a:rPr lang="ru-RU" sz="1600" dirty="0"/>
              <a:t>2) количество получивших вред здоровью вследствие нарушения правил благоустройства на территории муниципального образования (</a:t>
            </a:r>
            <a:r>
              <a:rPr lang="ru-RU" sz="1600" b="1" dirty="0"/>
              <a:t>количество человек</a:t>
            </a:r>
            <a:r>
              <a:rPr lang="ru-RU" sz="1600" dirty="0"/>
              <a:t>).</a:t>
            </a:r>
          </a:p>
        </p:txBody>
      </p:sp>
    </p:spTree>
    <p:extLst>
      <p:ext uri="{BB962C8B-B14F-4D97-AF65-F5344CB8AC3E}">
        <p14:creationId xmlns:p14="http://schemas.microsoft.com/office/powerpoint/2010/main" val="9502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24</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360053"/>
            <a:ext cx="11115315" cy="4770537"/>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индикативные показатели определены без учета письма Министерства экономического развития РФ от 19.11.2021 № Д24и-36369, которым определён Типовой перечень индикативных показателей федерального государственного контроля (надзора) из 23 индикативных показателей. </a:t>
            </a:r>
          </a:p>
          <a:p>
            <a:endParaRPr lang="ru-RU" sz="1600" dirty="0"/>
          </a:p>
          <a:p>
            <a:r>
              <a:rPr lang="ru-RU" sz="1600" dirty="0"/>
              <a:t>По сути, </a:t>
            </a:r>
            <a:r>
              <a:rPr lang="ru-RU" sz="1600" b="1" dirty="0"/>
              <a:t>этот перечень рекомендован для формирования перечня индикативных показателей муниципального контроля</a:t>
            </a:r>
            <a:r>
              <a:rPr lang="ru-RU" sz="1600" dirty="0"/>
              <a:t>.</a:t>
            </a:r>
          </a:p>
          <a:p>
            <a:endParaRPr lang="ru-RU" sz="1600" dirty="0"/>
          </a:p>
          <a:p>
            <a:r>
              <a:rPr lang="ru-RU" sz="1600" dirty="0"/>
              <a:t>Напоминаем, что методическое обеспечение оценки результативности и эффективности муниципального контроля осуществляется Минэкономразвития России.</a:t>
            </a:r>
          </a:p>
          <a:p>
            <a:endParaRPr lang="ru-RU" sz="1600" dirty="0"/>
          </a:p>
          <a:p>
            <a:r>
              <a:rPr lang="ru-RU" sz="1600" dirty="0"/>
              <a:t>Также нужно учесть, что </a:t>
            </a:r>
            <a:r>
              <a:rPr lang="ru-RU" sz="1600" b="1" dirty="0"/>
              <a:t>индикативные показатели применяются для: </a:t>
            </a:r>
          </a:p>
          <a:p>
            <a:r>
              <a:rPr lang="ru-RU" sz="1600" b="1" dirty="0"/>
              <a:t>- мониторинга контрольной деятельности, ее анализа,</a:t>
            </a:r>
            <a:r>
              <a:rPr lang="ru-RU" sz="1600" dirty="0"/>
              <a:t> </a:t>
            </a:r>
          </a:p>
          <a:p>
            <a:r>
              <a:rPr lang="ru-RU" sz="1600" b="1" dirty="0"/>
              <a:t>- выявления проблем</a:t>
            </a:r>
            <a:r>
              <a:rPr lang="ru-RU" sz="1600" dirty="0"/>
              <a:t>, </a:t>
            </a:r>
            <a:r>
              <a:rPr lang="ru-RU" sz="1600" b="1" dirty="0"/>
              <a:t>возникающих при осуществлении контрольной деятельности, и определения причин их возникновения</a:t>
            </a:r>
            <a:r>
              <a:rPr lang="ru-RU" sz="1600" dirty="0"/>
              <a:t>, </a:t>
            </a:r>
            <a:r>
              <a:rPr lang="ru-RU" sz="1600" b="1" dirty="0"/>
              <a:t>характеризующих: </a:t>
            </a:r>
          </a:p>
          <a:p>
            <a:r>
              <a:rPr lang="ru-RU" sz="1600" b="1" u="sng" dirty="0"/>
              <a:t>соотношение между степенью устранения риска причинения вреда (ущерба) и объемом трудовых, материальных и финансовых ресурсов</a:t>
            </a:r>
            <a:r>
              <a:rPr lang="ru-RU" sz="1600" dirty="0"/>
              <a:t>, </a:t>
            </a:r>
          </a:p>
          <a:p>
            <a:r>
              <a:rPr lang="ru-RU" sz="1600" dirty="0"/>
              <a:t>а также </a:t>
            </a:r>
            <a:r>
              <a:rPr lang="ru-RU" sz="1600" b="1" dirty="0"/>
              <a:t>уровень вмешательства в деятельность контролируемых лиц</a:t>
            </a:r>
            <a:r>
              <a:rPr lang="ru-RU" sz="1600" dirty="0"/>
              <a:t>.</a:t>
            </a:r>
          </a:p>
          <a:p>
            <a:endParaRPr lang="ru-RU" sz="1600" dirty="0"/>
          </a:p>
          <a:p>
            <a:endParaRPr lang="ru-RU" sz="1600"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1.8. Дефекты в утвержденных положениях о муниципальном контроле:</a:t>
            </a:r>
          </a:p>
          <a:p>
            <a:pPr algn="ctr"/>
            <a:r>
              <a:rPr lang="ru-RU" sz="2400" b="1" dirty="0">
                <a:solidFill>
                  <a:schemeClr val="tx1"/>
                </a:solidFill>
              </a:rPr>
              <a:t>некорректное определение индикативных показателей</a:t>
            </a:r>
          </a:p>
        </p:txBody>
      </p:sp>
    </p:spTree>
    <p:extLst>
      <p:ext uri="{BB962C8B-B14F-4D97-AF65-F5344CB8AC3E}">
        <p14:creationId xmlns:p14="http://schemas.microsoft.com/office/powerpoint/2010/main" val="2808028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25</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188190"/>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нет однозначного категорирования объекта муниципального контроля</a:t>
            </a:r>
            <a:endParaRPr lang="ru-RU" sz="1600" b="1" dirty="0">
              <a:solidFill>
                <a:schemeClr val="tx1"/>
              </a:solidFill>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1.9. Дефекты в утвержденных положениях о муниципальном контроле:</a:t>
            </a:r>
          </a:p>
          <a:p>
            <a:pPr algn="ctr"/>
            <a:r>
              <a:rPr lang="ru-RU" sz="2400" b="1" dirty="0">
                <a:solidFill>
                  <a:schemeClr val="tx1"/>
                </a:solidFill>
              </a:rPr>
              <a:t>категорирование объектов контроля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1837993"/>
            <a:ext cx="11115316" cy="4616648"/>
          </a:xfrm>
          <a:prstGeom prst="rect">
            <a:avLst/>
          </a:prstGeom>
        </p:spPr>
        <p:txBody>
          <a:bodyPr wrap="square">
            <a:spAutoFit/>
          </a:bodyPr>
          <a:lstStyle/>
          <a:p>
            <a:r>
              <a:rPr lang="ru-RU" sz="1400" dirty="0"/>
              <a:t>Пример: </a:t>
            </a:r>
          </a:p>
          <a:p>
            <a:r>
              <a:rPr lang="ru-RU" sz="1400" dirty="0"/>
              <a:t>муниципальное образование Красноярского края (земельный контроль):</a:t>
            </a:r>
          </a:p>
          <a:p>
            <a:endParaRPr lang="ru-RU" sz="1400" dirty="0"/>
          </a:p>
          <a:p>
            <a:r>
              <a:rPr lang="ru-RU" sz="1400" dirty="0"/>
              <a:t>Критериями отнесения объектов контроля </a:t>
            </a:r>
            <a:r>
              <a:rPr lang="ru-RU" sz="1400" b="1" dirty="0"/>
              <a:t>к категории </a:t>
            </a:r>
            <a:r>
              <a:rPr lang="ru-RU" sz="1400" b="1" u="sng" dirty="0"/>
              <a:t>высокого риска</a:t>
            </a:r>
            <a:r>
              <a:rPr lang="ru-RU" sz="1400" b="1" dirty="0"/>
              <a:t> являются угроза причинения вреда </a:t>
            </a:r>
            <a:r>
              <a:rPr lang="ru-RU" sz="1400" dirty="0"/>
              <a:t>жизни, здоровью граждан, животным, растениям, окружающей среде, объектам культурного наследия, угроза возникновения чрезвычайных ситуаций природного и техногенного характера, </a:t>
            </a:r>
            <a:r>
              <a:rPr lang="ru-RU" sz="1400" b="1" dirty="0"/>
              <a:t>вызванные следующими нарушениями </a:t>
            </a:r>
            <a:r>
              <a:rPr lang="ru-RU" sz="1400" dirty="0"/>
              <a:t>(признаками нарушений) </a:t>
            </a:r>
            <a:r>
              <a:rPr lang="ru-RU" sz="1400" b="1" dirty="0"/>
              <a:t>обязательных требований</a:t>
            </a:r>
            <a:r>
              <a:rPr lang="ru-RU" sz="1400" dirty="0"/>
              <a:t>, указанными в обращениях граждан, организаций, сообщений средств массовой информации, включая воспрепятствование контролируемыми лицами или их представителями доступу лиц, уполномоченных на проведение контрольного мероприятия, на объект муниципального земельного контроля: </a:t>
            </a:r>
          </a:p>
          <a:p>
            <a:endParaRPr lang="ru-RU" sz="1400" dirty="0"/>
          </a:p>
          <a:p>
            <a:r>
              <a:rPr lang="ru-RU" sz="1400" dirty="0"/>
              <a:t>1) </a:t>
            </a:r>
            <a:r>
              <a:rPr lang="ru-RU" sz="1400" b="1" dirty="0"/>
              <a:t>несоответствие фактического использования земельного участка его целевому назначению </a:t>
            </a:r>
            <a:r>
              <a:rPr lang="ru-RU" sz="1400" dirty="0"/>
              <a:t>и (или) разрешенному использованию, установленным в правоустанавливающем документе на земельный участок; </a:t>
            </a:r>
          </a:p>
          <a:p>
            <a:r>
              <a:rPr lang="ru-RU" sz="1400" dirty="0"/>
              <a:t>2) </a:t>
            </a:r>
            <a:r>
              <a:rPr lang="ru-RU" sz="1400" b="1" dirty="0"/>
              <a:t>несоответствие фактического использования земельного участка требованиям и ограничениям по его использованию</a:t>
            </a:r>
            <a:r>
              <a:rPr lang="ru-RU" sz="1400" dirty="0"/>
              <a:t>, установленным документами по территориальному планированию и градостроительному зонированию, документацией по планировке территории, проектной и иной документацией, определяющей условия использования земельного участка; </a:t>
            </a:r>
          </a:p>
          <a:p>
            <a:r>
              <a:rPr lang="ru-RU" sz="1400" dirty="0"/>
              <a:t>3) </a:t>
            </a:r>
            <a:r>
              <a:rPr lang="ru-RU" sz="1400" b="1" dirty="0"/>
              <a:t>ограничение контролируемым лицом доступа неограниченному кругу лиц на земельные участки общего пользования </a:t>
            </a:r>
            <a:r>
              <a:rPr lang="ru-RU" sz="1400" dirty="0"/>
              <a:t>посредством установки ограждающих конструкций при отсутствии предусмотренных законодательством Российской Федерации прав на землю и (или) разрешительных документов на установку ограждающих устройств; </a:t>
            </a:r>
          </a:p>
          <a:p>
            <a:r>
              <a:rPr lang="ru-RU" sz="1400" dirty="0"/>
              <a:t>4) </a:t>
            </a:r>
            <a:r>
              <a:rPr lang="ru-RU" sz="1400" b="1" dirty="0"/>
              <a:t>нарушение установленного режима использования земельных участков, расположенных в границах зоны с особыми условиями использования территории</a:t>
            </a:r>
            <a:r>
              <a:rPr lang="ru-RU" sz="1400" dirty="0"/>
              <a:t>; </a:t>
            </a:r>
          </a:p>
          <a:p>
            <a:r>
              <a:rPr lang="ru-RU" sz="1400" dirty="0"/>
              <a:t>5) </a:t>
            </a:r>
            <a:r>
              <a:rPr lang="ru-RU" sz="1400" b="1" dirty="0"/>
              <a:t>невыполнение обязательных требований к оформлению документов, являющихся основанием для использования земельных участков</a:t>
            </a:r>
            <a:r>
              <a:rPr lang="ru-RU" sz="1400" dirty="0"/>
              <a:t>.</a:t>
            </a:r>
          </a:p>
        </p:txBody>
      </p:sp>
    </p:spTree>
    <p:extLst>
      <p:ext uri="{BB962C8B-B14F-4D97-AF65-F5344CB8AC3E}">
        <p14:creationId xmlns:p14="http://schemas.microsoft.com/office/powerpoint/2010/main" val="2449756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26</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188190"/>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В решении представительного органа муниципального образования об утверждении положения о муниципальном контроле нет однозначного категорирования объекта муниципального контроля</a:t>
            </a:r>
            <a:endParaRPr lang="ru-RU" sz="1600" b="1" dirty="0">
              <a:solidFill>
                <a:schemeClr val="tx1"/>
              </a:solidFill>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1.9. Дефекты в утвержденных положениях о муниципальном контроле:</a:t>
            </a:r>
          </a:p>
          <a:p>
            <a:pPr algn="ctr"/>
            <a:r>
              <a:rPr lang="ru-RU" sz="2400" b="1" dirty="0">
                <a:solidFill>
                  <a:schemeClr val="tx1"/>
                </a:solidFill>
              </a:rPr>
              <a:t>категорирование объектов контроля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2074545"/>
            <a:ext cx="11115316" cy="3539430"/>
          </a:xfrm>
          <a:prstGeom prst="rect">
            <a:avLst/>
          </a:prstGeom>
        </p:spPr>
        <p:txBody>
          <a:bodyPr wrap="square">
            <a:spAutoFit/>
          </a:bodyPr>
          <a:lstStyle/>
          <a:p>
            <a:r>
              <a:rPr lang="ru-RU" sz="1600" dirty="0"/>
              <a:t>Пример: </a:t>
            </a:r>
          </a:p>
          <a:p>
            <a:r>
              <a:rPr lang="ru-RU" sz="1600" dirty="0"/>
              <a:t>То же муниципальное образование Красноярского края, что и в предыдущем слайде:</a:t>
            </a:r>
          </a:p>
          <a:p>
            <a:endParaRPr lang="ru-RU" sz="1600" dirty="0"/>
          </a:p>
          <a:p>
            <a:r>
              <a:rPr lang="ru-RU" sz="1600" b="1" dirty="0"/>
              <a:t>Критериями отнесения объектов муниципального земельного контроля к категории </a:t>
            </a:r>
            <a:r>
              <a:rPr lang="ru-RU" sz="1600" b="1" u="sng" dirty="0"/>
              <a:t>среднего риска</a:t>
            </a:r>
            <a:r>
              <a:rPr lang="ru-RU" sz="1600" b="1" dirty="0"/>
              <a:t> </a:t>
            </a:r>
            <a:r>
              <a:rPr lang="ru-RU" sz="1600" dirty="0"/>
              <a:t>являются </a:t>
            </a:r>
            <a:r>
              <a:rPr lang="ru-RU" sz="1600" b="1" dirty="0"/>
              <a:t>достоверные сведения о следующих фактах</a:t>
            </a:r>
            <a:r>
              <a:rPr lang="ru-RU" sz="1600" dirty="0"/>
              <a:t>:</a:t>
            </a:r>
          </a:p>
          <a:p>
            <a:r>
              <a:rPr lang="ru-RU" sz="1600" dirty="0"/>
              <a:t>1) </a:t>
            </a:r>
            <a:r>
              <a:rPr lang="ru-RU" sz="1600" b="1" dirty="0"/>
              <a:t>несоответствие фактического использования земельного участка цели использования земельного участка</a:t>
            </a:r>
            <a:r>
              <a:rPr lang="ru-RU" sz="1600" dirty="0"/>
              <a:t>, установленной в правоустанавливающем документе на земельный участок;</a:t>
            </a:r>
          </a:p>
          <a:p>
            <a:r>
              <a:rPr lang="ru-RU" sz="1600" dirty="0"/>
              <a:t>2) </a:t>
            </a:r>
            <a:r>
              <a:rPr lang="ru-RU" sz="1600" b="1" dirty="0"/>
              <a:t>ограничение контролируемым лицом доступа неограниченному кругу лиц на земельные участки общего пользования </a:t>
            </a:r>
            <a:r>
              <a:rPr lang="ru-RU" sz="1600" dirty="0"/>
              <a:t>посредством установки ограждающих конструкций при отсутствии предусмотренных законодательством Российской Федерации прав на землю и (или) разрешительных документов на установку ограждающих устройств;</a:t>
            </a:r>
          </a:p>
          <a:p>
            <a:r>
              <a:rPr lang="ru-RU" sz="1600" dirty="0"/>
              <a:t>3) </a:t>
            </a:r>
            <a:r>
              <a:rPr lang="ru-RU" sz="1600" b="1" dirty="0"/>
              <a:t>нарушение установленного режима использования земельных участков, расположенных в границах зоны с особыми условиями использования территории</a:t>
            </a:r>
            <a:r>
              <a:rPr lang="ru-RU" sz="1600" dirty="0"/>
              <a:t>;</a:t>
            </a:r>
          </a:p>
          <a:p>
            <a:r>
              <a:rPr lang="ru-RU" sz="1600" dirty="0"/>
              <a:t>4) </a:t>
            </a:r>
            <a:r>
              <a:rPr lang="ru-RU" sz="1600" b="1" dirty="0"/>
              <a:t>невыполнение обязательных требований к оформлению документов, являющихся основанием для использования земельных участков</a:t>
            </a:r>
            <a:r>
              <a:rPr lang="ru-RU" sz="1600" dirty="0"/>
              <a:t>.</a:t>
            </a:r>
          </a:p>
        </p:txBody>
      </p:sp>
    </p:spTree>
    <p:extLst>
      <p:ext uri="{BB962C8B-B14F-4D97-AF65-F5344CB8AC3E}">
        <p14:creationId xmlns:p14="http://schemas.microsoft.com/office/powerpoint/2010/main" val="20790944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27</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304800" y="916527"/>
            <a:ext cx="11582399" cy="2308324"/>
          </a:xfrm>
          <a:prstGeom prst="rect">
            <a:avLst/>
          </a:prstGeom>
          <a:solidFill>
            <a:schemeClr val="accent4">
              <a:lumMod val="20000"/>
              <a:lumOff val="80000"/>
            </a:schemeClr>
          </a:solidFill>
          <a:ln>
            <a:solidFill>
              <a:schemeClr val="tx1"/>
            </a:solidFill>
          </a:ln>
        </p:spPr>
        <p:txBody>
          <a:bodyPr wrap="square">
            <a:spAutoFit/>
          </a:bodyPr>
          <a:lstStyle/>
          <a:p>
            <a:r>
              <a:rPr lang="ru-RU" sz="1600" b="1" dirty="0"/>
              <a:t>При категорировании объекта контроля помните о необходимости внесения сведений в </a:t>
            </a:r>
            <a:r>
              <a:rPr lang="ru-RU" sz="1600" dirty="0">
                <a:solidFill>
                  <a:srgbClr val="000000"/>
                </a:solidFill>
                <a:effectLst/>
                <a:ea typeface="Times New Roman" panose="02020603050405020304" pitchFamily="18" charset="0"/>
              </a:rPr>
              <a:t>Единого реестра видов контроля (ЕРВК) </a:t>
            </a:r>
            <a:endParaRPr lang="ru-RU" sz="1600" b="1" dirty="0"/>
          </a:p>
          <a:p>
            <a:endParaRPr lang="ru-RU" sz="1600" dirty="0">
              <a:solidFill>
                <a:srgbClr val="000000"/>
              </a:solidFill>
              <a:effectLst/>
              <a:ea typeface="Times New Roman" panose="02020603050405020304" pitchFamily="18" charset="0"/>
            </a:endParaRPr>
          </a:p>
          <a:p>
            <a:r>
              <a:rPr lang="ru-RU" sz="1600" dirty="0">
                <a:solidFill>
                  <a:srgbClr val="000000"/>
                </a:solidFill>
                <a:effectLst/>
                <a:ea typeface="Times New Roman" panose="02020603050405020304" pitchFamily="18" charset="0"/>
              </a:rPr>
              <a:t>С августа 2022 года на базе ЕРВК функционирует реестр объектов контроля, содержащий в себе сведения о контролируемом лице, объекте контроля, категории риска (классе опасности), типе, виде и подвиде объекта. </a:t>
            </a:r>
          </a:p>
          <a:p>
            <a:r>
              <a:rPr lang="ru-RU" sz="1600" dirty="0">
                <a:solidFill>
                  <a:srgbClr val="000000"/>
                </a:solidFill>
                <a:effectLst/>
                <a:ea typeface="Times New Roman" panose="02020603050405020304" pitchFamily="18" charset="0"/>
              </a:rPr>
              <a:t>Органы местного самоуправления будут формировать ежегодные планы проведения плановых контрольных мероприятий на 2024 год исключительно из числа объектов, внесенных в реестр объектов контроля.</a:t>
            </a:r>
          </a:p>
          <a:p>
            <a:r>
              <a:rPr lang="ru-RU" sz="1600" b="1" dirty="0">
                <a:solidFill>
                  <a:srgbClr val="000000"/>
                </a:solidFill>
                <a:effectLst/>
                <a:ea typeface="Times New Roman" panose="02020603050405020304" pitchFamily="18" charset="0"/>
              </a:rPr>
              <a:t>Отсутствие сведений об объекте контроля в реестре объектов контроля будет означать, что указанному объекту контроля категория риска не присвоена и, соответственно, включение объекта контроля в ежегодный план проведения контрольных мероприятий будет невозможно</a:t>
            </a:r>
            <a:r>
              <a:rPr lang="ru-RU" sz="1600" dirty="0">
                <a:solidFill>
                  <a:srgbClr val="000000"/>
                </a:solidFill>
                <a:effectLst/>
                <a:ea typeface="Times New Roman" panose="02020603050405020304" pitchFamily="18" charset="0"/>
              </a:rPr>
              <a:t>.</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903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1.9. Дефекты в утвержденных положениях о муниципальном контроле:</a:t>
            </a:r>
          </a:p>
          <a:p>
            <a:pPr algn="ctr"/>
            <a:r>
              <a:rPr lang="ru-RU" sz="2400" b="1" dirty="0">
                <a:solidFill>
                  <a:schemeClr val="tx1"/>
                </a:solidFill>
              </a:rPr>
              <a:t>категорирование объектов контроля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3245703"/>
            <a:ext cx="11115316" cy="3293209"/>
          </a:xfrm>
          <a:prstGeom prst="rect">
            <a:avLst/>
          </a:prstGeom>
        </p:spPr>
        <p:txBody>
          <a:bodyPr wrap="square">
            <a:spAutoFit/>
          </a:bodyPr>
          <a:lstStyle/>
          <a:p>
            <a:r>
              <a:rPr lang="ru-RU" sz="1600" dirty="0"/>
              <a:t>Пример: </a:t>
            </a:r>
          </a:p>
          <a:p>
            <a:r>
              <a:rPr lang="ru-RU" sz="1600" dirty="0"/>
              <a:t>муниципальное образование Республики Башкортостан (земельный контроль):</a:t>
            </a:r>
          </a:p>
          <a:p>
            <a:endParaRPr lang="ru-RU" sz="1600" dirty="0"/>
          </a:p>
          <a:p>
            <a:r>
              <a:rPr lang="ru-RU" sz="1600" dirty="0"/>
              <a:t>К категории умеренного риска относятся земельные участки со следующими видами разрешенного использования:</a:t>
            </a:r>
          </a:p>
          <a:p>
            <a:r>
              <a:rPr lang="ru-RU" sz="1600" dirty="0"/>
              <a:t>а) сельскохозяйственное использование (код 1.0);</a:t>
            </a:r>
          </a:p>
          <a:p>
            <a:r>
              <a:rPr lang="ru-RU" sz="1600" dirty="0"/>
              <a:t>б) объекты торговли (торговые центры, торгово-развлекательные центры (комплексы) (код 4.2);</a:t>
            </a:r>
          </a:p>
          <a:p>
            <a:r>
              <a:rPr lang="ru-RU" sz="1600" dirty="0"/>
              <a:t>в) рынки (код 4.3);</a:t>
            </a:r>
          </a:p>
          <a:p>
            <a:r>
              <a:rPr lang="ru-RU" sz="1600" dirty="0"/>
              <a:t>г) магазины (код 4.4);</a:t>
            </a:r>
          </a:p>
          <a:p>
            <a:r>
              <a:rPr lang="ru-RU" sz="1600" dirty="0"/>
              <a:t>д) общественное питание (код 4.6);</a:t>
            </a:r>
          </a:p>
          <a:p>
            <a:r>
              <a:rPr lang="ru-RU" sz="1600" dirty="0"/>
              <a:t>е) гостиничное обслуживание (код 4.7);</a:t>
            </a:r>
          </a:p>
          <a:p>
            <a:r>
              <a:rPr lang="ru-RU" sz="1600" dirty="0"/>
              <a:t>...</a:t>
            </a:r>
          </a:p>
          <a:p>
            <a:endParaRPr lang="ru-RU" sz="1600" dirty="0"/>
          </a:p>
          <a:p>
            <a:r>
              <a:rPr lang="ru-RU" sz="1600" dirty="0"/>
              <a:t>Схожий подход в муниципальных образованиях Белгородской области (земельный контроль)</a:t>
            </a:r>
          </a:p>
        </p:txBody>
      </p:sp>
    </p:spTree>
    <p:extLst>
      <p:ext uri="{BB962C8B-B14F-4D97-AF65-F5344CB8AC3E}">
        <p14:creationId xmlns:p14="http://schemas.microsoft.com/office/powerpoint/2010/main" val="3384631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28</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283778" y="1040524"/>
            <a:ext cx="11582399" cy="2308324"/>
          </a:xfrm>
          <a:prstGeom prst="rect">
            <a:avLst/>
          </a:prstGeom>
          <a:solidFill>
            <a:schemeClr val="accent4">
              <a:lumMod val="20000"/>
              <a:lumOff val="80000"/>
            </a:schemeClr>
          </a:solidFill>
          <a:ln>
            <a:solidFill>
              <a:schemeClr val="tx1"/>
            </a:solidFill>
          </a:ln>
        </p:spPr>
        <p:txBody>
          <a:bodyPr wrap="square">
            <a:spAutoFit/>
          </a:bodyPr>
          <a:lstStyle/>
          <a:p>
            <a:r>
              <a:rPr lang="ru-RU" sz="1600" b="1" dirty="0"/>
              <a:t>При категорировании объекта контроля помните о необходимости внесения сведений в </a:t>
            </a:r>
            <a:r>
              <a:rPr lang="ru-RU" sz="1600" dirty="0">
                <a:solidFill>
                  <a:srgbClr val="000000"/>
                </a:solidFill>
                <a:effectLst/>
                <a:ea typeface="Times New Roman" panose="02020603050405020304" pitchFamily="18" charset="0"/>
              </a:rPr>
              <a:t>Единого реестра видов контроля (ЕРВК) </a:t>
            </a:r>
            <a:endParaRPr lang="ru-RU" sz="1600" b="1" dirty="0"/>
          </a:p>
          <a:p>
            <a:endParaRPr lang="ru-RU" sz="1600" dirty="0">
              <a:solidFill>
                <a:srgbClr val="000000"/>
              </a:solidFill>
              <a:effectLst/>
              <a:ea typeface="Times New Roman" panose="02020603050405020304" pitchFamily="18" charset="0"/>
            </a:endParaRPr>
          </a:p>
          <a:p>
            <a:r>
              <a:rPr lang="ru-RU" sz="1600" dirty="0">
                <a:solidFill>
                  <a:srgbClr val="000000"/>
                </a:solidFill>
                <a:effectLst/>
                <a:ea typeface="Times New Roman" panose="02020603050405020304" pitchFamily="18" charset="0"/>
              </a:rPr>
              <a:t>С августа 2022 года на базе ЕРВК функционирует реестр объектов контроля, содержащий в себе сведения о контролируемом лице, объекте контроля, категории риска (классе опасности), типе, виде и подвиде объекта. </a:t>
            </a:r>
          </a:p>
          <a:p>
            <a:r>
              <a:rPr lang="ru-RU" sz="1600" dirty="0">
                <a:solidFill>
                  <a:srgbClr val="000000"/>
                </a:solidFill>
                <a:effectLst/>
                <a:ea typeface="Times New Roman" panose="02020603050405020304" pitchFamily="18" charset="0"/>
              </a:rPr>
              <a:t>Органы местного самоуправления будут формировать ежегодные планы проведения плановых контрольных мероприятий на 2024 год исключительно из числа объектов, внесенных в реестр объектов контроля.</a:t>
            </a:r>
          </a:p>
          <a:p>
            <a:r>
              <a:rPr lang="ru-RU" sz="1600" b="1" dirty="0">
                <a:solidFill>
                  <a:srgbClr val="000000"/>
                </a:solidFill>
                <a:effectLst/>
                <a:ea typeface="Times New Roman" panose="02020603050405020304" pitchFamily="18" charset="0"/>
              </a:rPr>
              <a:t>Отсутствие сведений об объекте контроля в реестре объектов контроля будет означать, что указанному объекту контроля категория риска не присвоена и, соответственно, включение объекта контроля в ежегодный план проведения контрольных мероприятий будет невозможно</a:t>
            </a:r>
            <a:r>
              <a:rPr lang="ru-RU" sz="1600" dirty="0">
                <a:solidFill>
                  <a:srgbClr val="000000"/>
                </a:solidFill>
                <a:effectLst/>
                <a:ea typeface="Times New Roman" panose="02020603050405020304" pitchFamily="18" charset="0"/>
              </a:rPr>
              <a:t>.</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903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1.9. Дефекты в утвержденных положениях о муниципальном контроле:</a:t>
            </a:r>
          </a:p>
          <a:p>
            <a:pPr algn="ctr"/>
            <a:r>
              <a:rPr lang="ru-RU" sz="2400" b="1" dirty="0">
                <a:solidFill>
                  <a:schemeClr val="tx1"/>
                </a:solidFill>
              </a:rPr>
              <a:t>категорирование объектов контроля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17319" y="3575326"/>
            <a:ext cx="11115316" cy="2554545"/>
          </a:xfrm>
          <a:prstGeom prst="rect">
            <a:avLst/>
          </a:prstGeom>
        </p:spPr>
        <p:txBody>
          <a:bodyPr wrap="square">
            <a:spAutoFit/>
          </a:bodyPr>
          <a:lstStyle/>
          <a:p>
            <a:r>
              <a:rPr lang="ru-RU" sz="1600" dirty="0"/>
              <a:t>Более удачный пример категорирования объектов муниципального земельного контроля: </a:t>
            </a:r>
          </a:p>
          <a:p>
            <a:endParaRPr lang="ru-RU" sz="1600" dirty="0"/>
          </a:p>
          <a:p>
            <a:r>
              <a:rPr lang="ru-RU" sz="1600" dirty="0"/>
              <a:t>муниципальное образование Хабаровского края:</a:t>
            </a:r>
          </a:p>
          <a:p>
            <a:endParaRPr lang="ru-RU" sz="1600" dirty="0"/>
          </a:p>
          <a:p>
            <a:r>
              <a:rPr lang="ru-RU" sz="1600" dirty="0"/>
              <a:t>К категории среднего риска относятся:</a:t>
            </a:r>
          </a:p>
          <a:p>
            <a:r>
              <a:rPr lang="ru-RU" sz="1600" dirty="0"/>
              <a:t>а) объекты контроля, расположенные в жилых территориальных зонах (Ж1 - Ж4);</a:t>
            </a:r>
          </a:p>
          <a:p>
            <a:r>
              <a:rPr lang="ru-RU" sz="1600" dirty="0"/>
              <a:t>б) объекты контроля, расположенные в общественно-деловых территориальных зонах (ОД-1 - ОД-6).</a:t>
            </a:r>
          </a:p>
          <a:p>
            <a:endParaRPr lang="ru-RU" sz="1600" dirty="0"/>
          </a:p>
          <a:p>
            <a:r>
              <a:rPr lang="ru-RU" sz="1600" dirty="0"/>
              <a:t>К категории умеренного риска относятся объекты контроля, расположенные в производственных территориальных зонах (ПК1 - ПК2).</a:t>
            </a:r>
          </a:p>
        </p:txBody>
      </p:sp>
    </p:spTree>
    <p:extLst>
      <p:ext uri="{BB962C8B-B14F-4D97-AF65-F5344CB8AC3E}">
        <p14:creationId xmlns:p14="http://schemas.microsoft.com/office/powerpoint/2010/main" val="194400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a:t>
            </a:fld>
            <a:endParaRPr lang="ru-RU" dirty="0"/>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937691"/>
            <a:ext cx="11013990" cy="584775"/>
          </a:xfrm>
          <a:prstGeom prst="rect">
            <a:avLst/>
          </a:prstGeom>
          <a:solidFill>
            <a:schemeClr val="accent2">
              <a:lumMod val="20000"/>
              <a:lumOff val="80000"/>
            </a:schemeClr>
          </a:solidFill>
          <a:ln>
            <a:solidFill>
              <a:schemeClr val="tx1"/>
            </a:solidFill>
          </a:ln>
        </p:spPr>
        <p:txBody>
          <a:bodyPr wrap="square">
            <a:spAutoFit/>
          </a:bodyPr>
          <a:lstStyle/>
          <a:p>
            <a:pPr algn="ctr"/>
            <a:r>
              <a:rPr lang="ru-RU" sz="1600" b="1" dirty="0"/>
              <a:t>Источник – размещенные в СПС «ГАРАНТ» тексты муниципальных нормативных актов об утверждении положений о муниципальном земельном контроле и муниципальном контроле в сфере благоустройства. </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995855" y="31422"/>
            <a:ext cx="10200290" cy="906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 Дефекты в утвержденных положениях о муниципальном контроле.</a:t>
            </a:r>
          </a:p>
          <a:p>
            <a:pPr algn="ctr"/>
            <a:r>
              <a:rPr lang="ru-RU" sz="2400" b="1" dirty="0">
                <a:solidFill>
                  <a:schemeClr val="tx1"/>
                </a:solidFill>
              </a:rPr>
              <a:t>Какие положения о муниципальном контроле были предметом анализа?</a:t>
            </a:r>
            <a:endParaRPr lang="ru-RU" sz="2400" dirty="0">
              <a:solidFill>
                <a:schemeClr val="tx1"/>
              </a:solidFill>
            </a:endParaRPr>
          </a:p>
        </p:txBody>
      </p:sp>
      <p:sp>
        <p:nvSpPr>
          <p:cNvPr id="2" name="Прямоугольник 1">
            <a:extLst>
              <a:ext uri="{FF2B5EF4-FFF2-40B4-BE49-F238E27FC236}">
                <a16:creationId xmlns:a16="http://schemas.microsoft.com/office/drawing/2014/main" id="{69CA79D1-D02F-264E-4BE0-9368E86B1D37}"/>
              </a:ext>
            </a:extLst>
          </p:cNvPr>
          <p:cNvSpPr/>
          <p:nvPr/>
        </p:nvSpPr>
        <p:spPr>
          <a:xfrm>
            <a:off x="230626" y="1681299"/>
            <a:ext cx="5844954" cy="4693593"/>
          </a:xfrm>
          <a:prstGeom prst="rect">
            <a:avLst/>
          </a:prstGeom>
          <a:solidFill>
            <a:schemeClr val="accent6">
              <a:lumMod val="20000"/>
              <a:lumOff val="80000"/>
            </a:schemeClr>
          </a:solidFill>
          <a:ln>
            <a:solidFill>
              <a:schemeClr val="tx1"/>
            </a:solidFill>
          </a:ln>
        </p:spPr>
        <p:txBody>
          <a:bodyPr wrap="square">
            <a:spAutoFit/>
          </a:bodyPr>
          <a:lstStyle/>
          <a:p>
            <a:r>
              <a:rPr lang="ru-RU" sz="1300" dirty="0"/>
              <a:t>Изучены положения о </a:t>
            </a:r>
            <a:r>
              <a:rPr lang="ru-RU" sz="1300" b="1" dirty="0"/>
              <a:t>муниципальном земельном контроле </a:t>
            </a:r>
          </a:p>
          <a:p>
            <a:r>
              <a:rPr lang="ru-RU" sz="1300" dirty="0"/>
              <a:t>муниципальных образований в:</a:t>
            </a:r>
          </a:p>
          <a:p>
            <a:r>
              <a:rPr lang="ru-RU" sz="1300" dirty="0"/>
              <a:t>- </a:t>
            </a:r>
            <a:r>
              <a:rPr lang="ru-RU" sz="1300" b="1" dirty="0"/>
              <a:t>Красноярском крае</a:t>
            </a:r>
            <a:r>
              <a:rPr lang="ru-RU" sz="1300" dirty="0"/>
              <a:t>:</a:t>
            </a:r>
          </a:p>
          <a:p>
            <a:r>
              <a:rPr lang="ru-RU" sz="1300" dirty="0"/>
              <a:t>1) Пировский муниципальный округ, 2) Ачинский район, 3) город Канск;</a:t>
            </a:r>
          </a:p>
          <a:p>
            <a:r>
              <a:rPr lang="ru-RU" sz="1300" dirty="0"/>
              <a:t>- </a:t>
            </a:r>
            <a:r>
              <a:rPr lang="ru-RU" sz="1300" b="1" dirty="0"/>
              <a:t>Республике Башкортостан</a:t>
            </a:r>
            <a:r>
              <a:rPr lang="ru-RU" sz="1300" dirty="0"/>
              <a:t>:</a:t>
            </a:r>
          </a:p>
          <a:p>
            <a:r>
              <a:rPr lang="ru-RU" sz="1300" dirty="0"/>
              <a:t>1) ЗАТО Межгорье, 2) город Уфа;</a:t>
            </a:r>
          </a:p>
          <a:p>
            <a:r>
              <a:rPr lang="ru-RU" sz="1300" dirty="0"/>
              <a:t>- </a:t>
            </a:r>
            <a:r>
              <a:rPr lang="ru-RU" sz="1300" b="1" dirty="0"/>
              <a:t>Нижегородской области</a:t>
            </a:r>
            <a:r>
              <a:rPr lang="ru-RU" sz="1300" dirty="0"/>
              <a:t>: город Саров; </a:t>
            </a:r>
          </a:p>
          <a:p>
            <a:r>
              <a:rPr lang="ru-RU" sz="1300" dirty="0"/>
              <a:t>- </a:t>
            </a:r>
            <a:r>
              <a:rPr lang="ru-RU" sz="1300" b="1" dirty="0"/>
              <a:t>Калужской области</a:t>
            </a:r>
            <a:r>
              <a:rPr lang="ru-RU" sz="1300" dirty="0"/>
              <a:t>:</a:t>
            </a:r>
          </a:p>
          <a:p>
            <a:r>
              <a:rPr lang="ru-RU" sz="1300" dirty="0"/>
              <a:t>1) Жиздринский район, 2) городское поселение «Город Медынь»,</a:t>
            </a:r>
          </a:p>
          <a:p>
            <a:r>
              <a:rPr lang="ru-RU" sz="1300" dirty="0"/>
              <a:t>3) Куйбышевский район;</a:t>
            </a:r>
          </a:p>
          <a:p>
            <a:r>
              <a:rPr lang="ru-RU" sz="1300" dirty="0"/>
              <a:t>- </a:t>
            </a:r>
            <a:r>
              <a:rPr lang="ru-RU" sz="1300" b="1" dirty="0"/>
              <a:t>Челябинской области</a:t>
            </a:r>
            <a:r>
              <a:rPr lang="ru-RU" sz="1300" dirty="0"/>
              <a:t>:</a:t>
            </a:r>
          </a:p>
          <a:p>
            <a:r>
              <a:rPr lang="ru-RU" sz="1300" dirty="0"/>
              <a:t>1) Озерский городской округ, 2) Златоустовский городской округ;</a:t>
            </a:r>
          </a:p>
          <a:p>
            <a:r>
              <a:rPr lang="ru-RU" sz="1300" dirty="0"/>
              <a:t>- </a:t>
            </a:r>
            <a:r>
              <a:rPr lang="ru-RU" sz="1300" b="1" dirty="0"/>
              <a:t>Иркутской области</a:t>
            </a:r>
            <a:r>
              <a:rPr lang="ru-RU" sz="1300" dirty="0"/>
              <a:t>:</a:t>
            </a:r>
          </a:p>
          <a:p>
            <a:r>
              <a:rPr lang="ru-RU" sz="1300" dirty="0"/>
              <a:t>1) Баяндаевский район, 2) Мамско-Чуйский район, 3) город Усолье-Сибирское;</a:t>
            </a:r>
          </a:p>
          <a:p>
            <a:r>
              <a:rPr lang="ru-RU" sz="1300" dirty="0"/>
              <a:t>- </a:t>
            </a:r>
            <a:r>
              <a:rPr lang="ru-RU" sz="1300" b="1" dirty="0"/>
              <a:t>Белгородской области</a:t>
            </a:r>
            <a:r>
              <a:rPr lang="ru-RU" sz="1300" dirty="0"/>
              <a:t>:</a:t>
            </a:r>
          </a:p>
          <a:p>
            <a:r>
              <a:rPr lang="ru-RU" sz="1300" dirty="0"/>
              <a:t>1) Ивнянский район, 2) Грайворонский городской округ, </a:t>
            </a:r>
          </a:p>
          <a:p>
            <a:r>
              <a:rPr lang="ru-RU" sz="1300" dirty="0"/>
              <a:t>3) Краснояружский район;</a:t>
            </a:r>
          </a:p>
          <a:p>
            <a:r>
              <a:rPr lang="ru-RU" sz="1300" dirty="0"/>
              <a:t>- </a:t>
            </a:r>
            <a:r>
              <a:rPr lang="ru-RU" sz="1300" b="1" dirty="0"/>
              <a:t>Оренбургской области</a:t>
            </a:r>
            <a:r>
              <a:rPr lang="ru-RU" sz="1300" dirty="0"/>
              <a:t>: </a:t>
            </a:r>
          </a:p>
          <a:p>
            <a:r>
              <a:rPr lang="ru-RU" sz="1300" dirty="0"/>
              <a:t>1) город Орск, 2) Первомайский район, 3) Красногвардейский район;</a:t>
            </a:r>
          </a:p>
          <a:p>
            <a:r>
              <a:rPr lang="ru-RU" sz="1300" dirty="0"/>
              <a:t>- </a:t>
            </a:r>
            <a:r>
              <a:rPr lang="ru-RU" sz="1300" b="1" dirty="0"/>
              <a:t>Хабаровском крае</a:t>
            </a:r>
            <a:r>
              <a:rPr lang="ru-RU" sz="1300" dirty="0"/>
              <a:t>:</a:t>
            </a:r>
          </a:p>
          <a:p>
            <a:r>
              <a:rPr lang="ru-RU" sz="1300" dirty="0"/>
              <a:t>1) город Комсомольск-на-Амуре, 2) Советско-Гаванский муниципальный район;</a:t>
            </a:r>
          </a:p>
          <a:p>
            <a:r>
              <a:rPr lang="ru-RU" sz="1300" b="1" dirty="0"/>
              <a:t>- Саратовской области</a:t>
            </a:r>
            <a:r>
              <a:rPr lang="ru-RU" sz="1300" dirty="0"/>
              <a:t>: Ровенский район.</a:t>
            </a:r>
          </a:p>
          <a:p>
            <a:pPr marL="285750" indent="-285750">
              <a:buFontTx/>
              <a:buChar char="-"/>
            </a:pPr>
            <a:endParaRPr lang="ru-RU" sz="1300" dirty="0"/>
          </a:p>
        </p:txBody>
      </p:sp>
      <p:sp>
        <p:nvSpPr>
          <p:cNvPr id="3" name="Прямоугольник 2">
            <a:extLst>
              <a:ext uri="{FF2B5EF4-FFF2-40B4-BE49-F238E27FC236}">
                <a16:creationId xmlns:a16="http://schemas.microsoft.com/office/drawing/2014/main" id="{DFEE1CAD-9B60-10C0-61BC-FD37CA3EC40E}"/>
              </a:ext>
            </a:extLst>
          </p:cNvPr>
          <p:cNvSpPr/>
          <p:nvPr/>
        </p:nvSpPr>
        <p:spPr>
          <a:xfrm>
            <a:off x="6075580" y="1681299"/>
            <a:ext cx="5885793" cy="4693593"/>
          </a:xfrm>
          <a:prstGeom prst="rect">
            <a:avLst/>
          </a:prstGeom>
          <a:solidFill>
            <a:schemeClr val="accent4">
              <a:lumMod val="20000"/>
              <a:lumOff val="80000"/>
            </a:schemeClr>
          </a:solidFill>
          <a:ln>
            <a:solidFill>
              <a:schemeClr val="tx1"/>
            </a:solidFill>
          </a:ln>
        </p:spPr>
        <p:txBody>
          <a:bodyPr wrap="square">
            <a:spAutoFit/>
          </a:bodyPr>
          <a:lstStyle/>
          <a:p>
            <a:r>
              <a:rPr lang="ru-RU" sz="1300" dirty="0"/>
              <a:t>Изучены положения о </a:t>
            </a:r>
            <a:r>
              <a:rPr lang="ru-RU" sz="1300" b="1" dirty="0"/>
              <a:t>муниципальном контроле в сфере благоустройства </a:t>
            </a:r>
            <a:r>
              <a:rPr lang="ru-RU" sz="1300" dirty="0"/>
              <a:t>муниципальных образований в:</a:t>
            </a:r>
          </a:p>
          <a:p>
            <a:r>
              <a:rPr lang="ru-RU" sz="1300" dirty="0"/>
              <a:t>- </a:t>
            </a:r>
            <a:r>
              <a:rPr lang="ru-RU" sz="1300" b="1" dirty="0"/>
              <a:t>Красноярском крае</a:t>
            </a:r>
            <a:r>
              <a:rPr lang="ru-RU" sz="1300" dirty="0"/>
              <a:t>:</a:t>
            </a:r>
          </a:p>
          <a:p>
            <a:r>
              <a:rPr lang="ru-RU" sz="1300" dirty="0"/>
              <a:t>1) город Сосновоборск, 2) Шарыповский муниципальный округ, 3) город Канск;</a:t>
            </a:r>
          </a:p>
          <a:p>
            <a:r>
              <a:rPr lang="ru-RU" sz="1300" dirty="0"/>
              <a:t>- </a:t>
            </a:r>
            <a:r>
              <a:rPr lang="ru-RU" sz="1300" b="1" dirty="0"/>
              <a:t>Республике Башкортостан</a:t>
            </a:r>
            <a:r>
              <a:rPr lang="ru-RU" sz="1300" dirty="0"/>
              <a:t>:</a:t>
            </a:r>
          </a:p>
          <a:p>
            <a:r>
              <a:rPr lang="ru-RU" sz="1300" dirty="0"/>
              <a:t>1) ЗАТО Межгорье, 2) город Агидель;</a:t>
            </a:r>
          </a:p>
          <a:p>
            <a:r>
              <a:rPr lang="ru-RU" sz="1300" dirty="0"/>
              <a:t>- </a:t>
            </a:r>
            <a:r>
              <a:rPr lang="ru-RU" sz="1300" b="1" dirty="0"/>
              <a:t>Нижегородской области</a:t>
            </a:r>
            <a:r>
              <a:rPr lang="ru-RU" sz="1300" dirty="0"/>
              <a:t>: город Саров; </a:t>
            </a:r>
          </a:p>
          <a:p>
            <a:r>
              <a:rPr lang="ru-RU" sz="1300" dirty="0"/>
              <a:t>- </a:t>
            </a:r>
            <a:r>
              <a:rPr lang="ru-RU" sz="1300" b="1" dirty="0"/>
              <a:t>Калужской области</a:t>
            </a:r>
            <a:r>
              <a:rPr lang="ru-RU" sz="1300" dirty="0"/>
              <a:t>:</a:t>
            </a:r>
          </a:p>
          <a:p>
            <a:r>
              <a:rPr lang="ru-RU" sz="1300" dirty="0"/>
              <a:t>1) городское поселение «Город Медынь», 2) городское поселение город Боровск;</a:t>
            </a:r>
          </a:p>
          <a:p>
            <a:r>
              <a:rPr lang="ru-RU" sz="1300" dirty="0"/>
              <a:t>- </a:t>
            </a:r>
            <a:r>
              <a:rPr lang="ru-RU" sz="1300" b="1" dirty="0"/>
              <a:t>Челябинской области</a:t>
            </a:r>
            <a:r>
              <a:rPr lang="ru-RU" sz="1300" dirty="0"/>
              <a:t>:</a:t>
            </a:r>
          </a:p>
          <a:p>
            <a:r>
              <a:rPr lang="ru-RU" sz="1300" dirty="0"/>
              <a:t>1) </a:t>
            </a:r>
            <a:r>
              <a:rPr lang="ru-RU" sz="1300" dirty="0" err="1"/>
              <a:t>Верхнеуфалейский</a:t>
            </a:r>
            <a:r>
              <a:rPr lang="ru-RU" sz="1300" dirty="0"/>
              <a:t> городской округ, 2) город Троицк, 3) Златоустовский городской округ;</a:t>
            </a:r>
          </a:p>
          <a:p>
            <a:r>
              <a:rPr lang="ru-RU" sz="1300" dirty="0"/>
              <a:t>- </a:t>
            </a:r>
            <a:r>
              <a:rPr lang="ru-RU" sz="1300" b="1" dirty="0"/>
              <a:t>Иркутской области</a:t>
            </a:r>
            <a:r>
              <a:rPr lang="ru-RU" sz="1300" dirty="0"/>
              <a:t>:</a:t>
            </a:r>
          </a:p>
          <a:p>
            <a:r>
              <a:rPr lang="ru-RU" sz="1300" dirty="0"/>
              <a:t>1) Шелеховское городское поселение, 2) Ангарский городской округ, 3) город Усолье-Сибирское;</a:t>
            </a:r>
          </a:p>
          <a:p>
            <a:r>
              <a:rPr lang="ru-RU" sz="1300" dirty="0"/>
              <a:t>- </a:t>
            </a:r>
            <a:r>
              <a:rPr lang="ru-RU" sz="1300" b="1" dirty="0"/>
              <a:t>Белгородской области</a:t>
            </a:r>
            <a:r>
              <a:rPr lang="ru-RU" sz="1300" dirty="0"/>
              <a:t>:</a:t>
            </a:r>
          </a:p>
          <a:p>
            <a:r>
              <a:rPr lang="ru-RU" sz="1300" dirty="0"/>
              <a:t>1) Ивнянский район, 2) Старооскольский городской округ, </a:t>
            </a:r>
          </a:p>
          <a:p>
            <a:r>
              <a:rPr lang="ru-RU" sz="1300" dirty="0"/>
              <a:t>3) Краснояружский район;</a:t>
            </a:r>
          </a:p>
          <a:p>
            <a:r>
              <a:rPr lang="ru-RU" sz="1300" dirty="0"/>
              <a:t>- </a:t>
            </a:r>
            <a:r>
              <a:rPr lang="ru-RU" sz="1300" b="1" dirty="0"/>
              <a:t>Оренбургской области</a:t>
            </a:r>
            <a:r>
              <a:rPr lang="ru-RU" sz="1300" dirty="0"/>
              <a:t>: </a:t>
            </a:r>
          </a:p>
          <a:p>
            <a:r>
              <a:rPr lang="ru-RU" sz="1300" dirty="0"/>
              <a:t>1) город Орск, 2) Город Новотроицк;</a:t>
            </a:r>
          </a:p>
          <a:p>
            <a:r>
              <a:rPr lang="ru-RU" sz="1300" dirty="0"/>
              <a:t>- </a:t>
            </a:r>
            <a:r>
              <a:rPr lang="ru-RU" sz="1300" b="1" dirty="0"/>
              <a:t>Хабаровском крае</a:t>
            </a:r>
            <a:r>
              <a:rPr lang="ru-RU" sz="1300" dirty="0"/>
              <a:t>: городское поселение "Рабочий поселок Чегдомын" Верхнебуреинского муниципального района </a:t>
            </a:r>
          </a:p>
        </p:txBody>
      </p:sp>
    </p:spTree>
    <p:extLst>
      <p:ext uri="{BB962C8B-B14F-4D97-AF65-F5344CB8AC3E}">
        <p14:creationId xmlns:p14="http://schemas.microsoft.com/office/powerpoint/2010/main" val="7851072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29</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304800" y="916527"/>
            <a:ext cx="11582399" cy="2308324"/>
          </a:xfrm>
          <a:prstGeom prst="rect">
            <a:avLst/>
          </a:prstGeom>
          <a:solidFill>
            <a:schemeClr val="accent4">
              <a:lumMod val="20000"/>
              <a:lumOff val="80000"/>
            </a:schemeClr>
          </a:solidFill>
          <a:ln>
            <a:solidFill>
              <a:schemeClr val="tx1"/>
            </a:solidFill>
          </a:ln>
        </p:spPr>
        <p:txBody>
          <a:bodyPr wrap="square">
            <a:spAutoFit/>
          </a:bodyPr>
          <a:lstStyle/>
          <a:p>
            <a:r>
              <a:rPr lang="ru-RU" sz="1600" b="1" dirty="0"/>
              <a:t>При категорировании объекта контроля помните о необходимости внесения сведений в </a:t>
            </a:r>
            <a:r>
              <a:rPr lang="ru-RU" sz="1600" dirty="0">
                <a:solidFill>
                  <a:srgbClr val="000000"/>
                </a:solidFill>
                <a:effectLst/>
                <a:ea typeface="Times New Roman" panose="02020603050405020304" pitchFamily="18" charset="0"/>
              </a:rPr>
              <a:t>Единого реестра видов контроля (ЕРВК) </a:t>
            </a:r>
            <a:endParaRPr lang="ru-RU" sz="1600" b="1" dirty="0"/>
          </a:p>
          <a:p>
            <a:endParaRPr lang="ru-RU" sz="1600" dirty="0">
              <a:solidFill>
                <a:srgbClr val="000000"/>
              </a:solidFill>
              <a:effectLst/>
              <a:ea typeface="Times New Roman" panose="02020603050405020304" pitchFamily="18" charset="0"/>
            </a:endParaRPr>
          </a:p>
          <a:p>
            <a:r>
              <a:rPr lang="ru-RU" sz="1600" dirty="0">
                <a:solidFill>
                  <a:srgbClr val="000000"/>
                </a:solidFill>
                <a:effectLst/>
                <a:ea typeface="Times New Roman" panose="02020603050405020304" pitchFamily="18" charset="0"/>
              </a:rPr>
              <a:t>С августа 2022 года на базе ЕРВК функционирует реестр объектов контроля, содержащий в себе сведения о контролируемом лице, объекте контроля, категории риска (классе опасности), типе, виде и подвиде объекта. </a:t>
            </a:r>
          </a:p>
          <a:p>
            <a:r>
              <a:rPr lang="ru-RU" sz="1600" dirty="0">
                <a:solidFill>
                  <a:srgbClr val="000000"/>
                </a:solidFill>
                <a:effectLst/>
                <a:ea typeface="Times New Roman" panose="02020603050405020304" pitchFamily="18" charset="0"/>
              </a:rPr>
              <a:t>Органы местного самоуправления будут формировать ежегодные планы проведения плановых контрольных мероприятий на 2024 год исключительно из числа объектов, внесенных в реестр объектов контроля.</a:t>
            </a:r>
          </a:p>
          <a:p>
            <a:r>
              <a:rPr lang="ru-RU" sz="1600" b="1" dirty="0">
                <a:solidFill>
                  <a:srgbClr val="000000"/>
                </a:solidFill>
                <a:effectLst/>
                <a:ea typeface="Times New Roman" panose="02020603050405020304" pitchFamily="18" charset="0"/>
              </a:rPr>
              <a:t>Отсутствие сведений об объекте контроля в реестре объектов контроля будет означать, что указанному объекту контроля категория риска не присвоена и, соответственно, включение объекта контроля в ежегодный план проведения контрольных мероприятий будет невозможно</a:t>
            </a:r>
            <a:r>
              <a:rPr lang="ru-RU" sz="1600" dirty="0">
                <a:solidFill>
                  <a:srgbClr val="000000"/>
                </a:solidFill>
                <a:effectLst/>
                <a:ea typeface="Times New Roman" panose="02020603050405020304" pitchFamily="18" charset="0"/>
              </a:rPr>
              <a:t>.</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903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1.9. Дефекты в утвержденных положениях о муниципальном контроле:</a:t>
            </a:r>
          </a:p>
          <a:p>
            <a:pPr algn="ctr"/>
            <a:r>
              <a:rPr lang="ru-RU" sz="2400" b="1" dirty="0">
                <a:solidFill>
                  <a:schemeClr val="tx1"/>
                </a:solidFill>
              </a:rPr>
              <a:t>категорирование объектов контроля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3245703"/>
            <a:ext cx="11115316" cy="2800767"/>
          </a:xfrm>
          <a:prstGeom prst="rect">
            <a:avLst/>
          </a:prstGeom>
        </p:spPr>
        <p:txBody>
          <a:bodyPr wrap="square">
            <a:spAutoFit/>
          </a:bodyPr>
          <a:lstStyle/>
          <a:p>
            <a:r>
              <a:rPr lang="ru-RU" sz="1600" dirty="0"/>
              <a:t>Пример: </a:t>
            </a:r>
          </a:p>
          <a:p>
            <a:r>
              <a:rPr lang="ru-RU" sz="1600" dirty="0"/>
              <a:t>муниципальное образование Челябинской области (земельный контроль):</a:t>
            </a:r>
          </a:p>
          <a:p>
            <a:endParaRPr lang="ru-RU" sz="1600" dirty="0"/>
          </a:p>
          <a:p>
            <a:r>
              <a:rPr lang="ru-RU" sz="1600" dirty="0"/>
              <a:t>К категории среднего риска относятся:</a:t>
            </a:r>
          </a:p>
          <a:p>
            <a:r>
              <a:rPr lang="ru-RU" sz="1600" dirty="0"/>
              <a:t>- земельные участки, кадастровая стоимость которых на 50 и более процентов превышает средний уровень кадастровой стоимости по городскому округу;</a:t>
            </a:r>
          </a:p>
          <a:p>
            <a:r>
              <a:rPr lang="ru-RU" sz="1600" dirty="0"/>
              <a:t>- мелиорируемые и мелиорированные земельные участки;</a:t>
            </a:r>
          </a:p>
          <a:p>
            <a:r>
              <a:rPr lang="ru-RU" sz="1600" dirty="0"/>
              <a:t>- земельные участки, смежные с земельными участками, на которых расположены комплексы по разведению сельскохозяйственной птицы (с проектной мощностью 40 тыс. </a:t>
            </a:r>
            <a:r>
              <a:rPr lang="ru-RU" sz="1600" dirty="0" err="1"/>
              <a:t>птицемест</a:t>
            </a:r>
            <a:r>
              <a:rPr lang="ru-RU" sz="1600" dirty="0"/>
              <a:t> и более);</a:t>
            </a:r>
          </a:p>
          <a:p>
            <a:r>
              <a:rPr lang="ru-RU" sz="1600" dirty="0"/>
              <a:t>- земельные участки, смежные с земельными участками, на которых расположены комплексы по выращиванию и разведению свиней (с проектной мощностью 2000 мест и более), свиноматок (с проектной мощностью 750 мест и более).</a:t>
            </a:r>
          </a:p>
        </p:txBody>
      </p:sp>
    </p:spTree>
    <p:extLst>
      <p:ext uri="{BB962C8B-B14F-4D97-AF65-F5344CB8AC3E}">
        <p14:creationId xmlns:p14="http://schemas.microsoft.com/office/powerpoint/2010/main" val="19616855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30</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38342" y="1117120"/>
            <a:ext cx="11115315" cy="338554"/>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Профилактические мероприятия ошибочно отнесены к контрольным мероприятиям</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911285" y="136525"/>
            <a:ext cx="10369425"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1.10. Дефекты в утвержденных положениях о муниципальном контроле: отдельные противоречия Федеральному закону № 248-ФЗ </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38341" y="1455674"/>
            <a:ext cx="11115316" cy="2062103"/>
          </a:xfrm>
          <a:prstGeom prst="rect">
            <a:avLst/>
          </a:prstGeom>
        </p:spPr>
        <p:txBody>
          <a:bodyPr wrap="square">
            <a:spAutoFit/>
          </a:bodyPr>
          <a:lstStyle/>
          <a:p>
            <a:r>
              <a:rPr lang="ru-RU" sz="1600" dirty="0"/>
              <a:t>Пример: </a:t>
            </a:r>
          </a:p>
          <a:p>
            <a:r>
              <a:rPr lang="ru-RU" sz="1600" dirty="0"/>
              <a:t>муниципальное образование Нижегородской области (контроль в благоустройстве): </a:t>
            </a:r>
          </a:p>
          <a:p>
            <a:endParaRPr lang="ru-RU" sz="1600" b="1" dirty="0"/>
          </a:p>
          <a:p>
            <a:r>
              <a:rPr lang="ru-RU" sz="1600" dirty="0"/>
              <a:t>В рамках осуществления муниципального контроля в сфере благоустройства при взаимодействии с контролируемым лицом проводятся следующие </a:t>
            </a:r>
            <a:r>
              <a:rPr lang="ru-RU" sz="1600" b="1" dirty="0"/>
              <a:t>контрольные мероприятия:</a:t>
            </a:r>
          </a:p>
          <a:p>
            <a:r>
              <a:rPr lang="ru-RU" sz="1600" dirty="0"/>
              <a:t>1) инспекционный визит;</a:t>
            </a:r>
          </a:p>
          <a:p>
            <a:r>
              <a:rPr lang="ru-RU" sz="1600" dirty="0"/>
              <a:t>2) осуществление внеплановых проверок (документарных и (или) выездных);</a:t>
            </a:r>
          </a:p>
          <a:p>
            <a:r>
              <a:rPr lang="ru-RU" sz="1600" dirty="0"/>
              <a:t>3) </a:t>
            </a:r>
            <a:r>
              <a:rPr lang="ru-RU" sz="1600" b="1" dirty="0"/>
              <a:t>организация и проведение мероприятий, направленных на профилактику нарушений обязательных требований</a:t>
            </a:r>
            <a:r>
              <a:rPr lang="ru-RU" sz="1600" dirty="0"/>
              <a:t>.</a:t>
            </a:r>
          </a:p>
        </p:txBody>
      </p:sp>
      <p:sp>
        <p:nvSpPr>
          <p:cNvPr id="3" name="Прямоугольник 2">
            <a:extLst>
              <a:ext uri="{FF2B5EF4-FFF2-40B4-BE49-F238E27FC236}">
                <a16:creationId xmlns:a16="http://schemas.microsoft.com/office/drawing/2014/main" id="{66A2635F-A50D-865C-C346-266CF1EEC191}"/>
              </a:ext>
            </a:extLst>
          </p:cNvPr>
          <p:cNvSpPr/>
          <p:nvPr/>
        </p:nvSpPr>
        <p:spPr>
          <a:xfrm>
            <a:off x="538341" y="3864302"/>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Сужение сферы распространения средства массовой информации, в котором могут содержатся сведения о причинении вреда (ущерба) объектам контроля </a:t>
            </a:r>
          </a:p>
        </p:txBody>
      </p:sp>
      <p:sp>
        <p:nvSpPr>
          <p:cNvPr id="4" name="Прямоугольник 3">
            <a:extLst>
              <a:ext uri="{FF2B5EF4-FFF2-40B4-BE49-F238E27FC236}">
                <a16:creationId xmlns:a16="http://schemas.microsoft.com/office/drawing/2014/main" id="{F57CA022-C84F-DC45-65B9-DA59913F8ACB}"/>
              </a:ext>
            </a:extLst>
          </p:cNvPr>
          <p:cNvSpPr/>
          <p:nvPr/>
        </p:nvSpPr>
        <p:spPr>
          <a:xfrm>
            <a:off x="538341" y="4449077"/>
            <a:ext cx="11115316" cy="2062103"/>
          </a:xfrm>
          <a:prstGeom prst="rect">
            <a:avLst/>
          </a:prstGeom>
        </p:spPr>
        <p:txBody>
          <a:bodyPr wrap="square">
            <a:spAutoFit/>
          </a:bodyPr>
          <a:lstStyle/>
          <a:p>
            <a:r>
              <a:rPr lang="ru-RU" sz="1600" dirty="0"/>
              <a:t>Пример: </a:t>
            </a:r>
          </a:p>
          <a:p>
            <a:r>
              <a:rPr lang="ru-RU" sz="1600" dirty="0"/>
              <a:t>муниципальное образование Оренбургской области (земельный контроль): </a:t>
            </a:r>
          </a:p>
          <a:p>
            <a:endParaRPr lang="ru-RU" sz="1600" b="1" dirty="0"/>
          </a:p>
          <a:p>
            <a:r>
              <a:rPr lang="ru-RU" sz="1600" dirty="0"/>
              <a:t>Основанием для проведения контрольных (надзорных) мероприятий, проводимых с взаимодействием с контролируемыми лицами, является:</a:t>
            </a:r>
          </a:p>
          <a:p>
            <a:r>
              <a:rPr lang="ru-RU" sz="1600" dirty="0"/>
              <a:t>- наличие у органа муниципального земельного контроля сведений о причинении вреда (ущерба) или об угрозе причинения вреда (ущерба) объектам муниципального земельного контроля </a:t>
            </a:r>
            <a:r>
              <a:rPr lang="ru-RU" sz="1600" b="1" dirty="0"/>
              <a:t>при поступлении их из средств массовой информации, продукция которых предназначена для распространения преимущественно на территории муниципального образования</a:t>
            </a:r>
            <a:endParaRPr lang="ru-RU" sz="1600" dirty="0"/>
          </a:p>
        </p:txBody>
      </p:sp>
    </p:spTree>
    <p:extLst>
      <p:ext uri="{BB962C8B-B14F-4D97-AF65-F5344CB8AC3E}">
        <p14:creationId xmlns:p14="http://schemas.microsoft.com/office/powerpoint/2010/main" val="3212787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591345"/>
            <a:ext cx="11486508" cy="5765005"/>
          </a:xfrm>
        </p:spPr>
        <p:txBody>
          <a:bodyPr>
            <a:noAutofit/>
          </a:bodyPr>
          <a:lstStyle/>
          <a:p>
            <a:pPr marL="0" indent="0">
              <a:spcBef>
                <a:spcPts val="0"/>
              </a:spcBef>
              <a:buNone/>
            </a:pPr>
            <a:r>
              <a:rPr lang="ru-RU" sz="1500" dirty="0"/>
              <a:t>1. В случае закрепления в положении о муниципальном контроле системы управления рисками </a:t>
            </a:r>
            <a:r>
              <a:rPr lang="ru-RU" sz="1500" b="1" dirty="0"/>
              <a:t>необходимо уточнять единообразие периодичности проведения плановых контрольных мероприятий </a:t>
            </a:r>
            <a:r>
              <a:rPr lang="ru-RU" sz="1500" dirty="0"/>
              <a:t>в отношении объектов контроля одной категории риска (кроме низкой категории риска) или </a:t>
            </a:r>
            <a:r>
              <a:rPr lang="ru-RU" sz="1500" b="1" dirty="0"/>
              <a:t>дифференциацию такой периодичности в зависимости от контрольных мероприятий</a:t>
            </a:r>
            <a:r>
              <a:rPr lang="ru-RU" sz="1500" b="1" dirty="0">
                <a:solidFill>
                  <a:srgbClr val="000000"/>
                </a:solidFill>
                <a:effectLst/>
                <a:ea typeface="Times New Roman" panose="02020603050405020304" pitchFamily="18" charset="0"/>
              </a:rPr>
              <a:t> </a:t>
            </a:r>
            <a:r>
              <a:rPr lang="ru-RU" sz="1500" dirty="0">
                <a:solidFill>
                  <a:srgbClr val="000000"/>
                </a:solidFill>
                <a:effectLst/>
                <a:ea typeface="Times New Roman" panose="02020603050405020304" pitchFamily="18" charset="0"/>
              </a:rPr>
              <a:t>(см. ч. 1</a:t>
            </a:r>
            <a:r>
              <a:rPr lang="ru-RU" sz="1500" dirty="0">
                <a:solidFill>
                  <a:srgbClr val="000000"/>
                </a:solidFill>
                <a:ea typeface="Times New Roman" panose="02020603050405020304" pitchFamily="18" charset="0"/>
              </a:rPr>
              <a:t> ст. 25 Федерального закона № 248-ФЗ</a:t>
            </a:r>
            <a:r>
              <a:rPr lang="ru-RU" sz="1500" dirty="0">
                <a:solidFill>
                  <a:srgbClr val="000000"/>
                </a:solidFill>
                <a:effectLst/>
                <a:ea typeface="Times New Roman" panose="02020603050405020304" pitchFamily="18" charset="0"/>
              </a:rPr>
              <a:t>)</a:t>
            </a:r>
            <a:endParaRPr lang="ru-RU" sz="1500" dirty="0">
              <a:solidFill>
                <a:srgbClr val="000000"/>
              </a:solidFill>
              <a:ea typeface="Times New Roman" panose="02020603050405020304" pitchFamily="18" charset="0"/>
            </a:endParaRPr>
          </a:p>
          <a:p>
            <a:pPr marL="0" indent="0">
              <a:spcBef>
                <a:spcPts val="0"/>
              </a:spcBef>
              <a:buNone/>
            </a:pPr>
            <a:endParaRPr lang="ru-RU" sz="1500" dirty="0">
              <a:solidFill>
                <a:srgbClr val="000000"/>
              </a:solidFill>
              <a:ea typeface="Times New Roman" panose="02020603050405020304" pitchFamily="18" charset="0"/>
            </a:endParaRPr>
          </a:p>
          <a:p>
            <a:pPr marL="0" indent="0">
              <a:spcBef>
                <a:spcPts val="0"/>
              </a:spcBef>
              <a:buNone/>
            </a:pPr>
            <a:r>
              <a:rPr lang="ru-RU" sz="1500" dirty="0">
                <a:solidFill>
                  <a:srgbClr val="000000"/>
                </a:solidFill>
                <a:ea typeface="Times New Roman" panose="02020603050405020304" pitchFamily="18" charset="0"/>
              </a:rPr>
              <a:t>Пример № 1 (</a:t>
            </a:r>
            <a:r>
              <a:rPr lang="ru-RU" sz="1500" b="1" dirty="0">
                <a:solidFill>
                  <a:srgbClr val="000000"/>
                </a:solidFill>
                <a:ea typeface="Times New Roman" panose="02020603050405020304" pitchFamily="18" charset="0"/>
              </a:rPr>
              <a:t>единообразие</a:t>
            </a:r>
            <a:r>
              <a:rPr lang="ru-RU" sz="1500" dirty="0">
                <a:solidFill>
                  <a:srgbClr val="000000"/>
                </a:solidFill>
                <a:ea typeface="Times New Roman" panose="02020603050405020304" pitchFamily="18" charset="0"/>
              </a:rPr>
              <a:t>):</a:t>
            </a:r>
          </a:p>
          <a:p>
            <a:pPr marL="0" indent="0">
              <a:spcBef>
                <a:spcPts val="0"/>
              </a:spcBef>
              <a:buNone/>
            </a:pPr>
            <a:endParaRPr lang="ru-RU" sz="1500" dirty="0">
              <a:solidFill>
                <a:srgbClr val="000000"/>
              </a:solidFill>
              <a:ea typeface="Times New Roman" panose="02020603050405020304" pitchFamily="18" charset="0"/>
            </a:endParaRPr>
          </a:p>
          <a:p>
            <a:pPr marL="0" indent="0">
              <a:spcBef>
                <a:spcPts val="0"/>
              </a:spcBef>
              <a:buNone/>
            </a:pPr>
            <a:r>
              <a:rPr lang="ru-RU" sz="1500" dirty="0">
                <a:solidFill>
                  <a:srgbClr val="000000"/>
                </a:solidFill>
                <a:effectLst/>
                <a:ea typeface="Times New Roman" panose="02020603050405020304" pitchFamily="18" charset="0"/>
              </a:rPr>
              <a:t>Проведение плановых контрольных мероприятий в отношении земельных участков в зависимости от присвоенной категории риска осуществляется со следующей периодичностью:</a:t>
            </a:r>
          </a:p>
          <a:p>
            <a:pPr marL="0" indent="0">
              <a:spcBef>
                <a:spcPts val="0"/>
              </a:spcBef>
              <a:buNone/>
            </a:pPr>
            <a:r>
              <a:rPr lang="ru-RU" sz="1500" dirty="0">
                <a:solidFill>
                  <a:srgbClr val="000000"/>
                </a:solidFill>
                <a:effectLst/>
                <a:ea typeface="Times New Roman" panose="02020603050405020304" pitchFamily="18" charset="0"/>
              </a:rPr>
              <a:t>1) для земельных участков, отнесенных к категории среднего риска, - один раз в 3 года </a:t>
            </a:r>
            <a:r>
              <a:rPr lang="ru-RU" sz="1500" b="1" u="sng" dirty="0">
                <a:solidFill>
                  <a:srgbClr val="000000"/>
                </a:solidFill>
                <a:effectLst/>
                <a:ea typeface="Times New Roman" panose="02020603050405020304" pitchFamily="18" charset="0"/>
              </a:rPr>
              <a:t>(для всех видов плановых контрольных мероприятий)</a:t>
            </a:r>
            <a:r>
              <a:rPr lang="ru-RU" sz="1500" u="sng" dirty="0">
                <a:solidFill>
                  <a:srgbClr val="000000"/>
                </a:solidFill>
                <a:effectLst/>
                <a:ea typeface="Times New Roman" panose="02020603050405020304" pitchFamily="18" charset="0"/>
              </a:rPr>
              <a:t>;</a:t>
            </a:r>
            <a:endParaRPr lang="ru-RU" sz="1500" u="sng" dirty="0">
              <a:solidFill>
                <a:srgbClr val="000000"/>
              </a:solidFill>
              <a:ea typeface="Times New Roman" panose="02020603050405020304" pitchFamily="18" charset="0"/>
            </a:endParaRPr>
          </a:p>
          <a:p>
            <a:pPr marL="0" indent="0">
              <a:spcBef>
                <a:spcPts val="0"/>
              </a:spcBef>
              <a:buNone/>
            </a:pPr>
            <a:r>
              <a:rPr lang="ru-RU" sz="1500" dirty="0">
                <a:solidFill>
                  <a:srgbClr val="000000"/>
                </a:solidFill>
                <a:effectLst/>
                <a:ea typeface="Times New Roman" panose="02020603050405020304" pitchFamily="18" charset="0"/>
              </a:rPr>
              <a:t>2) для земельных участков, отнесенных к категории умеренного риска, - один раз в 6 лет</a:t>
            </a:r>
            <a:r>
              <a:rPr lang="ru-RU" sz="1500" b="1" dirty="0">
                <a:solidFill>
                  <a:srgbClr val="000000"/>
                </a:solidFill>
                <a:effectLst/>
                <a:ea typeface="Times New Roman" panose="02020603050405020304" pitchFamily="18" charset="0"/>
              </a:rPr>
              <a:t> </a:t>
            </a:r>
            <a:r>
              <a:rPr lang="ru-RU" sz="1500" b="1" u="sng" dirty="0">
                <a:solidFill>
                  <a:srgbClr val="000000"/>
                </a:solidFill>
                <a:effectLst/>
                <a:ea typeface="Times New Roman" panose="02020603050405020304" pitchFamily="18" charset="0"/>
              </a:rPr>
              <a:t>(для всех видов плановых контрольных мероприятий).</a:t>
            </a:r>
            <a:endParaRPr lang="ru-RU" sz="1500" u="sng" dirty="0">
              <a:solidFill>
                <a:srgbClr val="000000"/>
              </a:solidFill>
              <a:ea typeface="Times New Roman" panose="02020603050405020304" pitchFamily="18" charset="0"/>
            </a:endParaRPr>
          </a:p>
          <a:p>
            <a:pPr marL="0" indent="0">
              <a:spcBef>
                <a:spcPts val="0"/>
              </a:spcBef>
              <a:buNone/>
            </a:pPr>
            <a:endParaRPr lang="ru-RU" sz="1500" dirty="0">
              <a:solidFill>
                <a:srgbClr val="000000"/>
              </a:solidFill>
              <a:ea typeface="Times New Roman" panose="02020603050405020304" pitchFamily="18" charset="0"/>
            </a:endParaRPr>
          </a:p>
          <a:p>
            <a:pPr marL="0" indent="0">
              <a:spcBef>
                <a:spcPts val="0"/>
              </a:spcBef>
              <a:buNone/>
            </a:pPr>
            <a:r>
              <a:rPr lang="ru-RU" sz="1500" dirty="0">
                <a:solidFill>
                  <a:srgbClr val="000000"/>
                </a:solidFill>
                <a:ea typeface="Times New Roman" panose="02020603050405020304" pitchFamily="18" charset="0"/>
              </a:rPr>
              <a:t>Пример № 2 (</a:t>
            </a:r>
            <a:r>
              <a:rPr lang="ru-RU" sz="1500" b="1" dirty="0">
                <a:solidFill>
                  <a:srgbClr val="000000"/>
                </a:solidFill>
                <a:ea typeface="Times New Roman" panose="02020603050405020304" pitchFamily="18" charset="0"/>
              </a:rPr>
              <a:t>дифференциация</a:t>
            </a:r>
            <a:r>
              <a:rPr lang="ru-RU" sz="1500" dirty="0">
                <a:solidFill>
                  <a:srgbClr val="000000"/>
                </a:solidFill>
                <a:ea typeface="Times New Roman" panose="02020603050405020304" pitchFamily="18" charset="0"/>
              </a:rPr>
              <a:t>):</a:t>
            </a:r>
          </a:p>
          <a:p>
            <a:pPr marL="0" indent="0">
              <a:spcBef>
                <a:spcPts val="0"/>
              </a:spcBef>
              <a:buNone/>
            </a:pPr>
            <a:endParaRPr lang="ru-RU" sz="1500" dirty="0">
              <a:solidFill>
                <a:srgbClr val="000000"/>
              </a:solidFill>
              <a:ea typeface="Times New Roman" panose="02020603050405020304" pitchFamily="18" charset="0"/>
            </a:endParaRPr>
          </a:p>
          <a:p>
            <a:pPr marL="0" indent="0">
              <a:spcBef>
                <a:spcPts val="0"/>
              </a:spcBef>
              <a:buNone/>
            </a:pPr>
            <a:r>
              <a:rPr lang="ru-RU" sz="1500" dirty="0">
                <a:solidFill>
                  <a:srgbClr val="000000"/>
                </a:solidFill>
                <a:ea typeface="Times New Roman" panose="02020603050405020304" pitchFamily="18" charset="0"/>
              </a:rPr>
              <a:t>муниципальное образование Иркутской области (земельный контроль):</a:t>
            </a:r>
          </a:p>
          <a:p>
            <a:pPr marL="0" indent="0">
              <a:spcBef>
                <a:spcPts val="0"/>
              </a:spcBef>
              <a:buNone/>
            </a:pPr>
            <a:r>
              <a:rPr lang="ru-RU" sz="1500" dirty="0">
                <a:solidFill>
                  <a:srgbClr val="000000"/>
                </a:solidFill>
                <a:ea typeface="Times New Roman" panose="02020603050405020304" pitchFamily="18" charset="0"/>
              </a:rPr>
              <a:t>Проведение плановых контрольных мероприятий в зависимости от присвоенной категории риска осуществляется со следующей периодичностью:</a:t>
            </a:r>
          </a:p>
          <a:p>
            <a:pPr marL="0" indent="0">
              <a:spcBef>
                <a:spcPts val="0"/>
              </a:spcBef>
              <a:buNone/>
            </a:pPr>
            <a:r>
              <a:rPr lang="ru-RU" sz="1500" b="1" dirty="0">
                <a:solidFill>
                  <a:srgbClr val="C00000"/>
                </a:solidFill>
                <a:ea typeface="Times New Roman" panose="02020603050405020304" pitchFamily="18" charset="0"/>
              </a:rPr>
              <a:t>1) инспекционный визит - для земельных участков, отнесенных к категории среднего риска, - один раз в 3 года, для земельных участков, отнесенных к категории умеренного риска, - один раз в 4 года;</a:t>
            </a:r>
          </a:p>
          <a:p>
            <a:pPr marL="0" indent="0">
              <a:spcBef>
                <a:spcPts val="0"/>
              </a:spcBef>
              <a:buNone/>
            </a:pPr>
            <a:r>
              <a:rPr lang="ru-RU" sz="1500" b="1" dirty="0">
                <a:solidFill>
                  <a:srgbClr val="C00000"/>
                </a:solidFill>
                <a:ea typeface="Times New Roman" panose="02020603050405020304" pitchFamily="18" charset="0"/>
              </a:rPr>
              <a:t>2) рейдовый осмотр - для земельных участков, отнесенных к категории среднего риска, - один раз в 3 года, для земельных участков, отнесенных к категории умеренного риска, - один раз в 4 года;</a:t>
            </a:r>
          </a:p>
          <a:p>
            <a:pPr marL="0" indent="0">
              <a:spcBef>
                <a:spcPts val="0"/>
              </a:spcBef>
              <a:buNone/>
            </a:pPr>
            <a:r>
              <a:rPr lang="ru-RU" sz="1500" dirty="0">
                <a:solidFill>
                  <a:srgbClr val="000000"/>
                </a:solidFill>
                <a:ea typeface="Times New Roman" panose="02020603050405020304" pitchFamily="18" charset="0"/>
              </a:rPr>
              <a:t>3) документарная проверка - для земельных участков, отнесенных к категории среднего риска, - один раз в 4 года, для земельных участков, отнесенных к категории умеренного риска, - один раз в 5 лет;</a:t>
            </a:r>
          </a:p>
          <a:p>
            <a:pPr marL="0" indent="0">
              <a:spcBef>
                <a:spcPts val="0"/>
              </a:spcBef>
              <a:buNone/>
            </a:pPr>
            <a:r>
              <a:rPr lang="ru-RU" sz="1500" dirty="0">
                <a:solidFill>
                  <a:srgbClr val="000000"/>
                </a:solidFill>
                <a:ea typeface="Times New Roman" panose="02020603050405020304" pitchFamily="18" charset="0"/>
              </a:rPr>
              <a:t>4) выездная проверка - для земельных участков, отнесенных к категории среднего риска, - один раз в 5 лет, для земельных участков, отнесенных к категории умеренного риска, - один раз в 6 лет.</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31</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171215"/>
            <a:ext cx="11486508" cy="4201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1.11. Другие аспекты регламентации</a:t>
            </a:r>
          </a:p>
        </p:txBody>
      </p:sp>
    </p:spTree>
    <p:extLst>
      <p:ext uri="{BB962C8B-B14F-4D97-AF65-F5344CB8AC3E}">
        <p14:creationId xmlns:p14="http://schemas.microsoft.com/office/powerpoint/2010/main" val="15521649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178676" y="1171254"/>
            <a:ext cx="11876690" cy="5005709"/>
          </a:xfrm>
        </p:spPr>
        <p:txBody>
          <a:bodyPr>
            <a:normAutofit/>
          </a:bodyPr>
          <a:lstStyle/>
          <a:p>
            <a:pPr marL="0" indent="0">
              <a:buNone/>
            </a:pPr>
            <a:endParaRPr lang="ru-RU" sz="1700" dirty="0">
              <a:solidFill>
                <a:srgbClr val="000000"/>
              </a:solidFill>
              <a:ea typeface="Times New Roman" panose="02020603050405020304" pitchFamily="18" charset="0"/>
            </a:endParaRPr>
          </a:p>
          <a:p>
            <a:pPr marL="0" indent="0">
              <a:buNone/>
            </a:pPr>
            <a:r>
              <a:rPr lang="ru-RU" sz="1800" b="1" dirty="0">
                <a:solidFill>
                  <a:srgbClr val="000000"/>
                </a:solidFill>
                <a:ea typeface="Times New Roman" panose="02020603050405020304" pitchFamily="18" charset="0"/>
              </a:rPr>
              <a:t>2</a:t>
            </a:r>
            <a:r>
              <a:rPr lang="ru-RU" sz="1800" b="1" dirty="0">
                <a:solidFill>
                  <a:srgbClr val="000000"/>
                </a:solidFill>
                <a:effectLst/>
                <a:ea typeface="Times New Roman" panose="02020603050405020304" pitchFamily="18" charset="0"/>
              </a:rPr>
              <a:t>. Должно быть регулирование порядка осуществления фотосъемки, аудио- и видеозаписи при</a:t>
            </a:r>
            <a:r>
              <a:rPr lang="ru-RU" sz="1800" b="1" dirty="0">
                <a:effectLst/>
              </a:rPr>
              <a:t> </a:t>
            </a:r>
            <a:r>
              <a:rPr lang="ru-RU" sz="1800" b="1" dirty="0">
                <a:solidFill>
                  <a:srgbClr val="000000"/>
                </a:solidFill>
                <a:effectLst/>
                <a:ea typeface="Times New Roman" panose="02020603050405020304" pitchFamily="18" charset="0"/>
              </a:rPr>
              <a:t>проведении контрольных мероприятий в положении о муниципальном контроле (см. ч. </a:t>
            </a:r>
            <a:r>
              <a:rPr lang="ru-RU" sz="1800" b="1" dirty="0">
                <a:solidFill>
                  <a:srgbClr val="000000"/>
                </a:solidFill>
                <a:ea typeface="Times New Roman" panose="02020603050405020304" pitchFamily="18" charset="0"/>
              </a:rPr>
              <a:t>6 ст. 65 Федерального закона № 248-ФЗ</a:t>
            </a:r>
            <a:r>
              <a:rPr lang="ru-RU" sz="1800" b="1" dirty="0">
                <a:solidFill>
                  <a:srgbClr val="000000"/>
                </a:solidFill>
                <a:effectLst/>
                <a:ea typeface="Times New Roman" panose="02020603050405020304" pitchFamily="18" charset="0"/>
              </a:rPr>
              <a:t>)</a:t>
            </a:r>
          </a:p>
          <a:p>
            <a:pPr marL="0" indent="0">
              <a:buNone/>
            </a:pPr>
            <a:endParaRPr lang="ru-RU" sz="1800" b="1" dirty="0">
              <a:solidFill>
                <a:srgbClr val="000000"/>
              </a:solidFill>
              <a:ea typeface="Times New Roman" panose="02020603050405020304" pitchFamily="18" charset="0"/>
            </a:endParaRPr>
          </a:p>
          <a:p>
            <a:pPr marL="0" indent="0">
              <a:buNone/>
            </a:pPr>
            <a:r>
              <a:rPr lang="ru-RU" sz="1800" b="1" dirty="0">
                <a:solidFill>
                  <a:srgbClr val="000000"/>
                </a:solidFill>
                <a:ea typeface="Times New Roman" panose="02020603050405020304" pitchFamily="18" charset="0"/>
              </a:rPr>
              <a:t>3</a:t>
            </a:r>
            <a:r>
              <a:rPr lang="ru-RU" sz="1800" b="1" dirty="0">
                <a:solidFill>
                  <a:srgbClr val="000000"/>
                </a:solidFill>
                <a:effectLst/>
                <a:ea typeface="Times New Roman" panose="02020603050405020304" pitchFamily="18" charset="0"/>
              </a:rPr>
              <a:t>. </a:t>
            </a:r>
            <a:r>
              <a:rPr lang="ru-RU" sz="1800" b="1" dirty="0">
                <a:solidFill>
                  <a:srgbClr val="000000"/>
                </a:solidFill>
                <a:ea typeface="Times New Roman" panose="02020603050405020304" pitchFamily="18" charset="0"/>
              </a:rPr>
              <a:t>Определение с</a:t>
            </a:r>
            <a:r>
              <a:rPr lang="ru-RU" sz="1800" b="1" dirty="0">
                <a:solidFill>
                  <a:srgbClr val="000000"/>
                </a:solidFill>
                <a:effectLst/>
                <a:ea typeface="Times New Roman" panose="02020603050405020304" pitchFamily="18" charset="0"/>
              </a:rPr>
              <a:t>лучаев обеспечения эксперту беспрепятственного доступа к образцу и необходимых условий для исследования при невозможности транспортировки образца исследования к месту его работы (см. ч. 8</a:t>
            </a:r>
            <a:r>
              <a:rPr lang="ru-RU" sz="1800" b="1" dirty="0">
                <a:solidFill>
                  <a:srgbClr val="000000"/>
                </a:solidFill>
                <a:ea typeface="Times New Roman" panose="02020603050405020304" pitchFamily="18" charset="0"/>
              </a:rPr>
              <a:t> ст. 84 Федерального закона № 248-ФЗ</a:t>
            </a:r>
            <a:r>
              <a:rPr lang="ru-RU" sz="1800" b="1" dirty="0">
                <a:solidFill>
                  <a:srgbClr val="000000"/>
                </a:solidFill>
                <a:effectLst/>
                <a:ea typeface="Times New Roman" panose="02020603050405020304" pitchFamily="18" charset="0"/>
              </a:rPr>
              <a:t>)</a:t>
            </a:r>
            <a:r>
              <a:rPr lang="ru-RU" sz="1800" b="1" dirty="0">
                <a:solidFill>
                  <a:srgbClr val="000000"/>
                </a:solidFill>
                <a:ea typeface="Times New Roman" panose="02020603050405020304" pitchFamily="18" charset="0"/>
              </a:rPr>
              <a:t> </a:t>
            </a:r>
            <a:r>
              <a:rPr lang="ru-RU" sz="1800" dirty="0">
                <a:solidFill>
                  <a:srgbClr val="000000"/>
                </a:solidFill>
                <a:effectLst/>
                <a:ea typeface="Times New Roman" panose="02020603050405020304" pitchFamily="18" charset="0"/>
              </a:rPr>
              <a:t>(например, невозможен </a:t>
            </a:r>
            <a:r>
              <a:rPr lang="ru-RU" sz="1800" dirty="0">
                <a:solidFill>
                  <a:srgbClr val="22272F"/>
                </a:solidFill>
                <a:effectLst/>
                <a:ea typeface="Times New Roman" panose="02020603050405020304" pitchFamily="18" charset="0"/>
              </a:rPr>
              <a:t>отбор образцов самим инспектором</a:t>
            </a:r>
            <a:r>
              <a:rPr lang="ru-RU" sz="1800" dirty="0">
                <a:solidFill>
                  <a:srgbClr val="000000"/>
                </a:solidFill>
                <a:ea typeface="Times New Roman" panose="02020603050405020304" pitchFamily="18" charset="0"/>
              </a:rPr>
              <a:t> или </a:t>
            </a:r>
            <a:r>
              <a:rPr lang="ru-RU" sz="1800" dirty="0">
                <a:solidFill>
                  <a:srgbClr val="000000"/>
                </a:solidFill>
                <a:effectLst/>
                <a:ea typeface="Times New Roman" panose="02020603050405020304" pitchFamily="18" charset="0"/>
              </a:rPr>
              <a:t>невозможно сохранение инспектором </a:t>
            </a:r>
            <a:r>
              <a:rPr lang="ru-RU" sz="1800" dirty="0">
                <a:solidFill>
                  <a:srgbClr val="22272F"/>
                </a:solidFill>
                <a:effectLst/>
                <a:ea typeface="Times New Roman" panose="02020603050405020304" pitchFamily="18" charset="0"/>
              </a:rPr>
              <a:t>подлежащих исследованию качеств отбираемых образцов при доставке их к месту проведения экспертизы</a:t>
            </a:r>
            <a:r>
              <a:rPr lang="ru-RU" sz="1800" dirty="0">
                <a:solidFill>
                  <a:srgbClr val="000000"/>
                </a:solidFill>
                <a:effectLst/>
                <a:ea typeface="Times New Roman" panose="02020603050405020304" pitchFamily="18" charset="0"/>
              </a:rPr>
              <a:t>).</a:t>
            </a:r>
          </a:p>
          <a:p>
            <a:pPr marL="0" indent="0">
              <a:buNone/>
            </a:pPr>
            <a:endParaRPr lang="ru-RU" sz="1800" dirty="0">
              <a:solidFill>
                <a:srgbClr val="000000"/>
              </a:solidFill>
              <a:ea typeface="Times New Roman" panose="02020603050405020304" pitchFamily="18" charset="0"/>
            </a:endParaRPr>
          </a:p>
          <a:p>
            <a:pPr marL="0" indent="0">
              <a:buNone/>
            </a:pPr>
            <a:r>
              <a:rPr lang="ru-RU" sz="1800" dirty="0">
                <a:solidFill>
                  <a:srgbClr val="000000"/>
                </a:solidFill>
                <a:effectLst/>
                <a:ea typeface="Times New Roman" panose="02020603050405020304" pitchFamily="18" charset="0"/>
              </a:rPr>
              <a:t>4. </a:t>
            </a:r>
            <a:r>
              <a:rPr lang="ru-RU" sz="1800" b="1" dirty="0">
                <a:solidFill>
                  <a:schemeClr val="tx1"/>
                </a:solidFill>
              </a:rPr>
              <a:t>Если среди допустимых к проведению контрольных действий указана экспертиза, то должен быть утвержден порядок аттестации экспертов</a:t>
            </a:r>
            <a:r>
              <a:rPr lang="ru-RU" sz="1800" b="1" dirty="0"/>
              <a:t>, привлекаемых к осуществлению экспертизы в целях муниципального контроля </a:t>
            </a:r>
            <a:r>
              <a:rPr lang="ru-RU" sz="1800" dirty="0"/>
              <a:t>(см. пункт 4 утвержденных постановлением Правительства Российской Федерации от 29.12.2020 № 2328 Правил аттестации экспертов, привлекаемых к осуществлению экспертизы в целях государственного контроля (надзора), муниципального контроля)</a:t>
            </a:r>
          </a:p>
          <a:p>
            <a:pPr marL="0" indent="0">
              <a:buNone/>
            </a:pPr>
            <a:endParaRPr lang="ru-RU" sz="1700" dirty="0">
              <a:solidFill>
                <a:srgbClr val="000000"/>
              </a:solidFill>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32</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8402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1.11. Другие аспекты регламентации</a:t>
            </a:r>
          </a:p>
        </p:txBody>
      </p:sp>
    </p:spTree>
    <p:extLst>
      <p:ext uri="{BB962C8B-B14F-4D97-AF65-F5344CB8AC3E}">
        <p14:creationId xmlns:p14="http://schemas.microsoft.com/office/powerpoint/2010/main" val="21102511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1171254"/>
            <a:ext cx="11486508" cy="5005709"/>
          </a:xfrm>
        </p:spPr>
        <p:txBody>
          <a:bodyPr>
            <a:normAutofit/>
          </a:bodyPr>
          <a:lstStyle/>
          <a:p>
            <a:pPr marL="0" indent="0">
              <a:buNone/>
            </a:pPr>
            <a:endParaRPr lang="ru-RU" sz="1700" dirty="0">
              <a:solidFill>
                <a:srgbClr val="000000"/>
              </a:solidFill>
              <a:ea typeface="Times New Roman" panose="02020603050405020304" pitchFamily="18" charset="0"/>
            </a:endParaRPr>
          </a:p>
          <a:p>
            <a:pPr marL="0" indent="0">
              <a:buNone/>
            </a:pPr>
            <a:r>
              <a:rPr lang="ru-RU" sz="1800" b="1" dirty="0">
                <a:ea typeface="Times New Roman" panose="02020603050405020304" pitchFamily="18" charset="0"/>
              </a:rPr>
              <a:t>5. Не допускайте терминологического несоответствия.</a:t>
            </a:r>
          </a:p>
          <a:p>
            <a:pPr marL="0" indent="0">
              <a:buNone/>
            </a:pPr>
            <a:r>
              <a:rPr lang="ru-RU" sz="1800" b="1" dirty="0">
                <a:ea typeface="Times New Roman" panose="02020603050405020304" pitchFamily="18" charset="0"/>
              </a:rPr>
              <a:t>Должно быть понятие «система управления рисками» вместо понятия «риск-ориентированный подход»</a:t>
            </a:r>
            <a:endParaRPr lang="ru-RU" sz="1800" dirty="0">
              <a:ea typeface="Times New Roman" panose="02020603050405020304" pitchFamily="18" charset="0"/>
            </a:endParaRPr>
          </a:p>
          <a:p>
            <a:pPr marL="0" indent="0">
              <a:buNone/>
            </a:pPr>
            <a:endParaRPr lang="ru-RU" sz="1800" dirty="0">
              <a:ea typeface="Times New Roman" panose="02020603050405020304" pitchFamily="18" charset="0"/>
            </a:endParaRPr>
          </a:p>
          <a:p>
            <a:pPr marL="0" indent="0">
              <a:buNone/>
            </a:pPr>
            <a:r>
              <a:rPr lang="ru-RU" sz="1800" b="1" dirty="0">
                <a:ea typeface="Times New Roman" panose="02020603050405020304" pitchFamily="18" charset="0"/>
              </a:rPr>
              <a:t>6. В положении о </a:t>
            </a:r>
            <a:r>
              <a:rPr lang="ru-RU" sz="1800" b="1" dirty="0"/>
              <a:t>контроле иногда о</a:t>
            </a:r>
            <a:r>
              <a:rPr lang="ru-RU" sz="1800" b="1" dirty="0">
                <a:ea typeface="Times New Roman" panose="02020603050405020304" pitchFamily="18" charset="0"/>
              </a:rPr>
              <a:t>пределяют, что плановые контрольные мероприятия НЕ проводятся</a:t>
            </a:r>
            <a:r>
              <a:rPr lang="ru-RU" sz="1800" dirty="0">
                <a:ea typeface="Times New Roman" panose="02020603050405020304" pitchFamily="18" charset="0"/>
              </a:rPr>
              <a:t>. </a:t>
            </a:r>
            <a:r>
              <a:rPr lang="ru-RU" sz="1800" b="1" dirty="0">
                <a:ea typeface="Times New Roman" panose="02020603050405020304" pitchFamily="18" charset="0"/>
              </a:rPr>
              <a:t>НО при этом выделяются категории риска. </a:t>
            </a:r>
            <a:endParaRPr lang="ru-RU" sz="1800" dirty="0">
              <a:ea typeface="Times New Roman" panose="02020603050405020304" pitchFamily="18" charset="0"/>
            </a:endParaRPr>
          </a:p>
          <a:p>
            <a:pPr marL="0" indent="0">
              <a:buNone/>
            </a:pPr>
            <a:endParaRPr lang="ru-RU" sz="1800" dirty="0">
              <a:solidFill>
                <a:srgbClr val="000000"/>
              </a:solidFill>
              <a:ea typeface="Times New Roman" panose="02020603050405020304" pitchFamily="18" charset="0"/>
            </a:endParaRPr>
          </a:p>
          <a:p>
            <a:pPr marL="0" indent="0">
              <a:buNone/>
            </a:pPr>
            <a:r>
              <a:rPr lang="ru-RU" sz="1800" b="1" dirty="0">
                <a:solidFill>
                  <a:srgbClr val="000000"/>
                </a:solidFill>
                <a:effectLst/>
                <a:ea typeface="Times New Roman" panose="02020603050405020304" pitchFamily="18" charset="0"/>
              </a:rPr>
              <a:t>7. Иногда в </a:t>
            </a:r>
            <a:r>
              <a:rPr lang="ru-RU" sz="1800" b="1" dirty="0">
                <a:ea typeface="Times New Roman" panose="02020603050405020304" pitchFamily="18" charset="0"/>
              </a:rPr>
              <a:t>положении о </a:t>
            </a:r>
            <a:r>
              <a:rPr lang="ru-RU" sz="1800" b="1" dirty="0"/>
              <a:t>контроле определяют</a:t>
            </a:r>
            <a:r>
              <a:rPr lang="ru-RU" sz="1800" b="1" dirty="0">
                <a:solidFill>
                  <a:srgbClr val="000000"/>
                </a:solidFill>
                <a:effectLst/>
                <a:ea typeface="Times New Roman" panose="02020603050405020304" pitchFamily="18" charset="0"/>
              </a:rPr>
              <a:t>, что</a:t>
            </a:r>
            <a:r>
              <a:rPr lang="ru-RU" sz="1800" b="1" dirty="0">
                <a:ea typeface="Times New Roman" panose="02020603050405020304" pitchFamily="18" charset="0"/>
              </a:rPr>
              <a:t> индикаторами риска нарушения обязательных требований являются</a:t>
            </a:r>
            <a:r>
              <a:rPr lang="ru-RU" sz="1800" dirty="0">
                <a:ea typeface="Times New Roman" panose="02020603050405020304" pitchFamily="18" charset="0"/>
              </a:rPr>
              <a:t>: </a:t>
            </a:r>
          </a:p>
          <a:p>
            <a:pPr marL="0" indent="0">
              <a:buNone/>
            </a:pPr>
            <a:r>
              <a:rPr lang="ru-RU" sz="1800" dirty="0">
                <a:ea typeface="Times New Roman" panose="02020603050405020304" pitchFamily="18" charset="0"/>
              </a:rPr>
              <a:t>1) </a:t>
            </a:r>
            <a:r>
              <a:rPr lang="ru-RU" sz="1800" b="1" dirty="0">
                <a:ea typeface="Times New Roman" panose="02020603050405020304" pitchFamily="18" charset="0"/>
              </a:rPr>
              <a:t>непредставление уведомления от контролируемого лица о принятии мер по обеспечению соблюдения обязательных требований, </a:t>
            </a:r>
            <a:r>
              <a:rPr lang="ru-RU" sz="1800" b="1" dirty="0">
                <a:solidFill>
                  <a:srgbClr val="C00000"/>
                </a:solidFill>
                <a:ea typeface="Times New Roman" panose="02020603050405020304" pitchFamily="18" charset="0"/>
              </a:rPr>
              <a:t>указанных в предостережении</a:t>
            </a:r>
            <a:r>
              <a:rPr lang="ru-RU" sz="1800" dirty="0"/>
              <a:t>;</a:t>
            </a:r>
          </a:p>
          <a:p>
            <a:pPr marL="0" indent="0">
              <a:buNone/>
            </a:pPr>
            <a:r>
              <a:rPr lang="ru-RU" sz="1800" dirty="0">
                <a:ea typeface="Times New Roman" panose="02020603050405020304" pitchFamily="18" charset="0"/>
              </a:rPr>
              <a:t>2) </a:t>
            </a:r>
            <a:r>
              <a:rPr lang="ru-RU" sz="1800" b="1" dirty="0">
                <a:solidFill>
                  <a:srgbClr val="C00000"/>
                </a:solidFill>
                <a:ea typeface="Times New Roman" panose="02020603050405020304" pitchFamily="18" charset="0"/>
              </a:rPr>
              <a:t>наличие в уведомлении об исполнении предостережения </a:t>
            </a:r>
            <a:r>
              <a:rPr lang="ru-RU" sz="1800" b="1" dirty="0">
                <a:ea typeface="Times New Roman" panose="02020603050405020304" pitchFamily="18" charset="0"/>
              </a:rPr>
              <a:t>сведений о принятии недостаточных мер по обеспечению соблюдения обязательных требований</a:t>
            </a:r>
            <a:endParaRPr lang="ru-RU" sz="1700" dirty="0">
              <a:solidFill>
                <a:srgbClr val="000000"/>
              </a:solidFill>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33</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8402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1.11. Другие аспекты регламентации</a:t>
            </a:r>
          </a:p>
        </p:txBody>
      </p:sp>
    </p:spTree>
    <p:extLst>
      <p:ext uri="{BB962C8B-B14F-4D97-AF65-F5344CB8AC3E}">
        <p14:creationId xmlns:p14="http://schemas.microsoft.com/office/powerpoint/2010/main" val="1820733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34</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48100"/>
            <a:ext cx="11486508" cy="8402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rPr>
              <a:t>Программы дополнительного профессионального образования </a:t>
            </a:r>
          </a:p>
          <a:p>
            <a:pPr algn="ctr"/>
            <a:r>
              <a:rPr lang="ru-RU" sz="2400" b="1" dirty="0" smtClean="0">
                <a:solidFill>
                  <a:schemeClr val="tx1"/>
                </a:solidFill>
              </a:rPr>
              <a:t>повышения квалификации по муниципальному контролю</a:t>
            </a:r>
            <a:endParaRPr lang="ru-RU" sz="2400" b="1" dirty="0">
              <a:solidFill>
                <a:schemeClr val="tx1"/>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972526972"/>
              </p:ext>
            </p:extLst>
          </p:nvPr>
        </p:nvGraphicFramePr>
        <p:xfrm>
          <a:off x="530352" y="1101167"/>
          <a:ext cx="11228832" cy="5309325"/>
        </p:xfrm>
        <a:graphic>
          <a:graphicData uri="http://schemas.openxmlformats.org/drawingml/2006/table">
            <a:tbl>
              <a:tblPr firstRow="1" firstCol="1" bandRow="1">
                <a:tableStyleId>{7DF18680-E054-41AD-8BC1-D1AEF772440D}</a:tableStyleId>
              </a:tblPr>
              <a:tblGrid>
                <a:gridCol w="512948">
                  <a:extLst>
                    <a:ext uri="{9D8B030D-6E8A-4147-A177-3AD203B41FA5}">
                      <a16:colId xmlns:a16="http://schemas.microsoft.com/office/drawing/2014/main" val="3994481796"/>
                    </a:ext>
                  </a:extLst>
                </a:gridCol>
                <a:gridCol w="4872868">
                  <a:extLst>
                    <a:ext uri="{9D8B030D-6E8A-4147-A177-3AD203B41FA5}">
                      <a16:colId xmlns:a16="http://schemas.microsoft.com/office/drawing/2014/main" val="3442577956"/>
                    </a:ext>
                  </a:extLst>
                </a:gridCol>
                <a:gridCol w="3849624">
                  <a:extLst>
                    <a:ext uri="{9D8B030D-6E8A-4147-A177-3AD203B41FA5}">
                      <a16:colId xmlns:a16="http://schemas.microsoft.com/office/drawing/2014/main" val="2658199739"/>
                    </a:ext>
                  </a:extLst>
                </a:gridCol>
                <a:gridCol w="795528">
                  <a:extLst>
                    <a:ext uri="{9D8B030D-6E8A-4147-A177-3AD203B41FA5}">
                      <a16:colId xmlns:a16="http://schemas.microsoft.com/office/drawing/2014/main" val="533059484"/>
                    </a:ext>
                  </a:extLst>
                </a:gridCol>
                <a:gridCol w="1197864">
                  <a:extLst>
                    <a:ext uri="{9D8B030D-6E8A-4147-A177-3AD203B41FA5}">
                      <a16:colId xmlns:a16="http://schemas.microsoft.com/office/drawing/2014/main" val="998471544"/>
                    </a:ext>
                  </a:extLst>
                </a:gridCol>
              </a:tblGrid>
              <a:tr h="334063">
                <a:tc>
                  <a:txBody>
                    <a:bodyPr/>
                    <a:lstStyle/>
                    <a:p>
                      <a:pPr algn="ctr">
                        <a:lnSpc>
                          <a:spcPct val="107000"/>
                        </a:lnSpc>
                        <a:spcAft>
                          <a:spcPts val="0"/>
                        </a:spcAft>
                      </a:pPr>
                      <a:r>
                        <a:rPr lang="ru-RU" sz="1100" dirty="0" smtClean="0">
                          <a:effectLst/>
                        </a:rPr>
                        <a:t>№</a:t>
                      </a:r>
                      <a:r>
                        <a:rPr lang="ru-RU" sz="1100" baseline="0" dirty="0" smtClean="0">
                          <a:effectLst/>
                        </a:rPr>
                        <a:t> п/п</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nchor="ctr"/>
                </a:tc>
                <a:tc>
                  <a:txBody>
                    <a:bodyPr/>
                    <a:lstStyle/>
                    <a:p>
                      <a:pPr algn="ctr">
                        <a:lnSpc>
                          <a:spcPct val="107000"/>
                        </a:lnSpc>
                        <a:spcAft>
                          <a:spcPts val="0"/>
                        </a:spcAft>
                      </a:pPr>
                      <a:r>
                        <a:rPr lang="ru-RU" sz="1100" dirty="0">
                          <a:effectLst/>
                        </a:rPr>
                        <a:t>Название программы</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nchor="ctr"/>
                </a:tc>
                <a:tc>
                  <a:txBody>
                    <a:bodyPr/>
                    <a:lstStyle/>
                    <a:p>
                      <a:pPr algn="ctr">
                        <a:lnSpc>
                          <a:spcPct val="107000"/>
                        </a:lnSpc>
                        <a:spcAft>
                          <a:spcPts val="0"/>
                        </a:spcAft>
                      </a:pPr>
                      <a:r>
                        <a:rPr lang="ru-RU" sz="1100" dirty="0" smtClean="0">
                          <a:effectLst/>
                        </a:rPr>
                        <a:t>Для</a:t>
                      </a:r>
                      <a:r>
                        <a:rPr lang="ru-RU" sz="1100" baseline="0" dirty="0" smtClean="0">
                          <a:effectLst/>
                        </a:rPr>
                        <a:t> кого</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nchor="ctr"/>
                </a:tc>
                <a:tc>
                  <a:txBody>
                    <a:bodyPr/>
                    <a:lstStyle/>
                    <a:p>
                      <a:pPr algn="ctr">
                        <a:lnSpc>
                          <a:spcPct val="107000"/>
                        </a:lnSpc>
                        <a:spcAft>
                          <a:spcPts val="0"/>
                        </a:spcAft>
                      </a:pPr>
                      <a:r>
                        <a:rPr lang="ru-RU" sz="1100" dirty="0">
                          <a:effectLst/>
                        </a:rPr>
                        <a:t>Стоимость, руб.</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nchor="ctr"/>
                </a:tc>
                <a:tc>
                  <a:txBody>
                    <a:bodyPr/>
                    <a:lstStyle/>
                    <a:p>
                      <a:pPr algn="ctr">
                        <a:lnSpc>
                          <a:spcPct val="107000"/>
                        </a:lnSpc>
                        <a:spcAft>
                          <a:spcPts val="0"/>
                        </a:spcAft>
                      </a:pPr>
                      <a:r>
                        <a:rPr lang="ru-RU" sz="1100" dirty="0" smtClean="0">
                          <a:effectLst/>
                        </a:rPr>
                        <a:t>Объем </a:t>
                      </a:r>
                      <a:r>
                        <a:rPr lang="ru-RU" sz="1100" dirty="0">
                          <a:effectLst/>
                        </a:rPr>
                        <a:t>программы в часах</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nchor="ctr"/>
                </a:tc>
                <a:extLst>
                  <a:ext uri="{0D108BD9-81ED-4DB2-BD59-A6C34878D82A}">
                    <a16:rowId xmlns:a16="http://schemas.microsoft.com/office/drawing/2014/main" val="3740440087"/>
                  </a:ext>
                </a:extLst>
              </a:tr>
              <a:tr h="505339">
                <a:tc>
                  <a:txBody>
                    <a:bodyPr/>
                    <a:lstStyle/>
                    <a:p>
                      <a:pPr algn="ctr">
                        <a:lnSpc>
                          <a:spcPct val="107000"/>
                        </a:lnSpc>
                        <a:spcAft>
                          <a:spcPts val="0"/>
                        </a:spcAft>
                      </a:pPr>
                      <a:r>
                        <a:rPr lang="ru-RU" sz="1100" dirty="0">
                          <a:effectLst/>
                        </a:rPr>
                        <a:t>1</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a:effectLst/>
                        </a:rPr>
                        <a:t>Муниципальный контроль. Проблемные аспекты отдельных видов муниципального контроля</a:t>
                      </a:r>
                    </a:p>
                    <a:p>
                      <a:pP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координацию муниципальных инспекторов или деятельность в сфере двух и более направлений муниципального </a:t>
                      </a:r>
                      <a:r>
                        <a:rPr lang="ru-RU" sz="1100" dirty="0" smtClean="0">
                          <a:effectLst/>
                        </a:rPr>
                        <a:t>контроля</a:t>
                      </a:r>
                      <a:endParaRPr lang="ru-RU" sz="1100" dirty="0">
                        <a:effectLst/>
                        <a:latin typeface="Georgia" panose="02040502050405020303" pitchFamily="18" charset="0"/>
                      </a:endParaRPr>
                    </a:p>
                  </a:txBody>
                  <a:tcPr marL="14341" marR="14341" marT="0" marB="0"/>
                </a:tc>
                <a:tc>
                  <a:txBody>
                    <a:bodyPr/>
                    <a:lstStyle/>
                    <a:p>
                      <a:pPr algn="ctr">
                        <a:lnSpc>
                          <a:spcPct val="107000"/>
                        </a:lnSpc>
                        <a:spcAft>
                          <a:spcPts val="0"/>
                        </a:spcAft>
                      </a:pPr>
                      <a:r>
                        <a:rPr lang="ru-RU" sz="1100">
                          <a:effectLst/>
                        </a:rPr>
                        <a:t>5 000</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dirty="0">
                          <a:effectLst/>
                        </a:rPr>
                        <a:t>26</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1800046831"/>
                  </a:ext>
                </a:extLst>
              </a:tr>
              <a:tr h="505339">
                <a:tc>
                  <a:txBody>
                    <a:bodyPr/>
                    <a:lstStyle/>
                    <a:p>
                      <a:pPr algn="ctr">
                        <a:lnSpc>
                          <a:spcPct val="107000"/>
                        </a:lnSpc>
                        <a:spcAft>
                          <a:spcPts val="0"/>
                        </a:spcAft>
                      </a:pPr>
                      <a:r>
                        <a:rPr lang="ru-RU" sz="1100" dirty="0">
                          <a:effectLst/>
                        </a:rPr>
                        <a:t>2</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a:effectLst/>
                        </a:rPr>
                        <a:t>Муниципальный земельный контроль. Проблемные аспекты муниципального земельного контроля</a:t>
                      </a:r>
                    </a:p>
                    <a:p>
                      <a:pP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a:effectLst/>
                        </a:rPr>
                        <a:t>Для должностных лиц, осуществляющих деятельность в сфере муниципального земельного контроля</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17,5</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2436271038"/>
                  </a:ext>
                </a:extLst>
              </a:tr>
              <a:tr h="676614">
                <a:tc>
                  <a:txBody>
                    <a:bodyPr/>
                    <a:lstStyle/>
                    <a:p>
                      <a:pPr algn="ctr">
                        <a:lnSpc>
                          <a:spcPct val="107000"/>
                        </a:lnSpc>
                        <a:spcAft>
                          <a:spcPts val="0"/>
                        </a:spcAft>
                      </a:pPr>
                      <a:r>
                        <a:rPr lang="ru-RU" sz="1100">
                          <a:effectLst/>
                        </a:rPr>
                        <a:t>3</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Муниципальный контроль в сфере благоустройства. Проблемные аспекты муниципального контроля в сфере благоустройства. Обязательные требования в сфере благоустройства</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контроля в области благоустройства и (или) деятельность по подготовке (корректировке) обязательных требований в сфере </a:t>
                      </a:r>
                      <a:r>
                        <a:rPr lang="ru-RU" sz="1100" dirty="0" smtClean="0">
                          <a:effectLst/>
                        </a:rPr>
                        <a:t>благоустройства</a:t>
                      </a:r>
                      <a:endParaRPr lang="ru-RU" sz="1100" dirty="0">
                        <a:effectLst/>
                        <a:latin typeface="Georgia" panose="02040502050405020303" pitchFamily="18" charset="0"/>
                      </a:endParaRPr>
                    </a:p>
                  </a:txBody>
                  <a:tcPr marL="14341" marR="14341" marT="0" marB="0"/>
                </a:tc>
                <a:tc>
                  <a:txBody>
                    <a:bodyPr/>
                    <a:lstStyle/>
                    <a:p>
                      <a:pPr algn="ctr">
                        <a:lnSpc>
                          <a:spcPct val="107000"/>
                        </a:lnSpc>
                        <a:spcAft>
                          <a:spcPts val="0"/>
                        </a:spcAft>
                      </a:pPr>
                      <a:r>
                        <a:rPr lang="ru-RU" sz="1100">
                          <a:effectLst/>
                        </a:rPr>
                        <a:t>5 000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27,5</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2363901160"/>
                  </a:ext>
                </a:extLst>
              </a:tr>
              <a:tr h="334076">
                <a:tc>
                  <a:txBody>
                    <a:bodyPr/>
                    <a:lstStyle/>
                    <a:p>
                      <a:pPr algn="ctr">
                        <a:lnSpc>
                          <a:spcPct val="107000"/>
                        </a:lnSpc>
                        <a:spcAft>
                          <a:spcPts val="0"/>
                        </a:spcAft>
                      </a:pPr>
                      <a:r>
                        <a:rPr lang="ru-RU" sz="1100">
                          <a:effectLst/>
                        </a:rPr>
                        <a:t>4</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a:effectLst/>
                        </a:rPr>
                        <a:t>Муниципальный лесной контроль. Проблемные аспекты муниципального лесного контроля</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лесного </a:t>
                      </a:r>
                      <a:r>
                        <a:rPr lang="ru-RU" sz="1100" dirty="0" smtClean="0">
                          <a:effectLst/>
                        </a:rPr>
                        <a:t>контроля</a:t>
                      </a:r>
                      <a:endParaRPr lang="ru-RU" sz="1100" dirty="0">
                        <a:effectLst/>
                        <a:latin typeface="Georgia" panose="02040502050405020303"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17</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367419862"/>
                  </a:ext>
                </a:extLst>
              </a:tr>
              <a:tr h="793433">
                <a:tc>
                  <a:txBody>
                    <a:bodyPr/>
                    <a:lstStyle/>
                    <a:p>
                      <a:pPr algn="ctr">
                        <a:lnSpc>
                          <a:spcPct val="107000"/>
                        </a:lnSpc>
                        <a:spcAft>
                          <a:spcPts val="0"/>
                        </a:spcAft>
                      </a:pPr>
                      <a:r>
                        <a:rPr lang="ru-RU" sz="1100">
                          <a:effectLst/>
                        </a:rPr>
                        <a:t>5</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Муниципальный контроль в области охраны и использования особо охраняемых природных территорий местного значения. Проблемные аспекты муниципального контроля в области охраны и использования особо охраняемых природных территорий местного </a:t>
                      </a:r>
                      <a:r>
                        <a:rPr lang="ru-RU" sz="1100" dirty="0" smtClean="0">
                          <a:effectLst/>
                        </a:rPr>
                        <a:t>значения</a:t>
                      </a:r>
                      <a:endParaRPr lang="ru-RU" sz="1100" dirty="0">
                        <a:effectLst/>
                        <a:latin typeface="Georgia" panose="02040502050405020303"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контроля в области охраны и использования особо охраняемых </a:t>
                      </a:r>
                      <a:r>
                        <a:rPr lang="ru-RU" sz="1100" dirty="0" smtClean="0">
                          <a:effectLst/>
                        </a:rPr>
                        <a:t>природных </a:t>
                      </a:r>
                      <a:r>
                        <a:rPr lang="ru-RU" sz="1100" dirty="0">
                          <a:effectLst/>
                        </a:rPr>
                        <a:t>территорий местного значения</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17</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4289603779"/>
                  </a:ext>
                </a:extLst>
              </a:tr>
              <a:tr h="375837">
                <a:tc>
                  <a:txBody>
                    <a:bodyPr/>
                    <a:lstStyle/>
                    <a:p>
                      <a:pPr algn="ctr">
                        <a:lnSpc>
                          <a:spcPct val="107000"/>
                        </a:lnSpc>
                        <a:spcAft>
                          <a:spcPts val="0"/>
                        </a:spcAft>
                      </a:pPr>
                      <a:r>
                        <a:rPr lang="ru-RU" sz="1100">
                          <a:effectLst/>
                        </a:rPr>
                        <a:t>6</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a:effectLst/>
                        </a:rPr>
                        <a:t>Муниципальный жилищный контроль. Проблемные аспекты муниципального жилищного контроля</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жилищного </a:t>
                      </a:r>
                      <a:r>
                        <a:rPr lang="ru-RU" sz="1100" dirty="0" smtClean="0">
                          <a:effectLst/>
                        </a:rPr>
                        <a:t>контроля</a:t>
                      </a:r>
                      <a:endParaRPr lang="ru-RU" sz="1100" dirty="0">
                        <a:effectLst/>
                        <a:latin typeface="Georgia" panose="02040502050405020303"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17,5</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3360102377"/>
                  </a:ext>
                </a:extLst>
              </a:tr>
              <a:tr h="459357">
                <a:tc>
                  <a:txBody>
                    <a:bodyPr/>
                    <a:lstStyle/>
                    <a:p>
                      <a:pPr algn="ctr">
                        <a:lnSpc>
                          <a:spcPct val="107000"/>
                        </a:lnSpc>
                        <a:spcAft>
                          <a:spcPts val="0"/>
                        </a:spcAft>
                      </a:pPr>
                      <a:r>
                        <a:rPr lang="ru-RU" sz="1100">
                          <a:effectLst/>
                        </a:rPr>
                        <a:t>7</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Муниципальный дорожно-транспортный контроль. Проблемные аспекты муниципального дорожно-транспортного </a:t>
                      </a:r>
                      <a:r>
                        <a:rPr lang="ru-RU" sz="1100" dirty="0" smtClean="0">
                          <a:effectLst/>
                        </a:rPr>
                        <a:t>контроля</a:t>
                      </a:r>
                      <a:endParaRPr lang="ru-RU" sz="1100" dirty="0">
                        <a:effectLst/>
                        <a:latin typeface="Georgia" panose="02040502050405020303"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дорожно-транспортного контроля</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17</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4080101085"/>
                  </a:ext>
                </a:extLst>
              </a:tr>
              <a:tr h="1169272">
                <a:tc>
                  <a:txBody>
                    <a:bodyPr/>
                    <a:lstStyle/>
                    <a:p>
                      <a:pPr algn="ctr">
                        <a:lnSpc>
                          <a:spcPct val="107000"/>
                        </a:lnSpc>
                        <a:spcAft>
                          <a:spcPts val="0"/>
                        </a:spcAft>
                      </a:pPr>
                      <a:r>
                        <a:rPr lang="ru-RU" sz="1100">
                          <a:effectLst/>
                        </a:rPr>
                        <a:t>8</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Муниципальный контроль за исполнением единой теплоснабжающей организацией обязательств по строительству, реконструкции и (или) модернизации объектов теплоснабжения (в ценовых зонах теплоснабжения). Проблемные аспекты муниципального контроля за исполнением единой теплоснабжающей организацией обязательств по строительству, реконструкции и (или) модернизации объектов теплоснабжения</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nSpc>
                          <a:spcPct val="107000"/>
                        </a:lnSpc>
                        <a:spcAft>
                          <a:spcPts val="0"/>
                        </a:spcAft>
                      </a:pPr>
                      <a:r>
                        <a:rPr lang="ru-RU" sz="1100" dirty="0">
                          <a:effectLst/>
                        </a:rPr>
                        <a:t>Для должностных лиц, осуществляющих деятельность в сфере муниципального контроля за исполнением единой теплоснабжающей организацией обязательств по строительству, реконструкции и (или) модернизации объектов теплоснабжения (в ценовых зонах теплоснабжения)</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a:effectLst/>
                        </a:rPr>
                        <a:t>4 000</a:t>
                      </a:r>
                    </a:p>
                    <a:p>
                      <a:pPr algn="ctr">
                        <a:lnSpc>
                          <a:spcPct val="107000"/>
                        </a:lnSpc>
                        <a:spcAft>
                          <a:spcPts val="0"/>
                        </a:spcAft>
                      </a:pPr>
                      <a:r>
                        <a:rPr lang="ru-RU" sz="1100">
                          <a:effectLst/>
                        </a:rPr>
                        <a:t> </a:t>
                      </a:r>
                      <a:endParaRPr lang="ru-RU" sz="110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tc>
                  <a:txBody>
                    <a:bodyPr/>
                    <a:lstStyle/>
                    <a:p>
                      <a:pPr algn="ctr">
                        <a:lnSpc>
                          <a:spcPct val="107000"/>
                        </a:lnSpc>
                        <a:spcAft>
                          <a:spcPts val="0"/>
                        </a:spcAft>
                      </a:pPr>
                      <a:r>
                        <a:rPr lang="ru-RU" sz="1100" dirty="0">
                          <a:effectLst/>
                        </a:rPr>
                        <a:t>17</a:t>
                      </a:r>
                      <a:endParaRPr lang="ru-RU" sz="1100" dirty="0">
                        <a:effectLst/>
                        <a:latin typeface="Georgia" panose="02040502050405020303" pitchFamily="18" charset="0"/>
                        <a:ea typeface="Calibri" panose="020F0502020204030204" pitchFamily="34" charset="0"/>
                        <a:cs typeface="Times New Roman" panose="02020603050405020304" pitchFamily="18" charset="0"/>
                      </a:endParaRPr>
                    </a:p>
                  </a:txBody>
                  <a:tcPr marL="14341" marR="14341" marT="0" marB="0"/>
                </a:tc>
                <a:extLst>
                  <a:ext uri="{0D108BD9-81ED-4DB2-BD59-A6C34878D82A}">
                    <a16:rowId xmlns:a16="http://schemas.microsoft.com/office/drawing/2014/main" val="3921736525"/>
                  </a:ext>
                </a:extLst>
              </a:tr>
            </a:tbl>
          </a:graphicData>
        </a:graphic>
      </p:graphicFrame>
      <p:sp>
        <p:nvSpPr>
          <p:cNvPr id="3" name="Прямоугольник 2"/>
          <p:cNvSpPr/>
          <p:nvPr/>
        </p:nvSpPr>
        <p:spPr>
          <a:xfrm>
            <a:off x="0" y="6366042"/>
            <a:ext cx="11811000" cy="375552"/>
          </a:xfrm>
          <a:prstGeom prst="rect">
            <a:avLst/>
          </a:prstGeom>
        </p:spPr>
        <p:txBody>
          <a:bodyPr wrap="square">
            <a:spAutoFit/>
          </a:bodyPr>
          <a:lstStyle/>
          <a:p>
            <a:pPr indent="450215">
              <a:lnSpc>
                <a:spcPct val="115000"/>
              </a:lnSpc>
              <a:spcAft>
                <a:spcPts val="0"/>
              </a:spcAft>
            </a:pPr>
            <a:r>
              <a:rPr lang="ru-RU" sz="1700" dirty="0">
                <a:ea typeface="Calibri" panose="020F0502020204030204" pitchFamily="34" charset="0"/>
                <a:cs typeface="Times New Roman" panose="02020603050405020304" pitchFamily="18" charset="0"/>
              </a:rPr>
              <a:t>Подать заявку на курсы можно уже сейчас по ссылке: </a:t>
            </a:r>
            <a:r>
              <a:rPr lang="ru-RU" sz="1700" u="sng" dirty="0" smtClean="0">
                <a:solidFill>
                  <a:srgbClr val="0000FF"/>
                </a:solidFill>
                <a:ea typeface="Calibri" panose="020F0502020204030204" pitchFamily="34" charset="0"/>
                <a:cs typeface="Times New Roman" panose="02020603050405020304" pitchFamily="18" charset="0"/>
                <a:hlinkClick r:id="rId2"/>
              </a:rPr>
              <a:t>https</a:t>
            </a:r>
            <a:r>
              <a:rPr lang="ru-RU" sz="1700" u="sng" dirty="0">
                <a:solidFill>
                  <a:srgbClr val="0000FF"/>
                </a:solidFill>
                <a:ea typeface="Calibri" panose="020F0502020204030204" pitchFamily="34" charset="0"/>
                <a:cs typeface="Times New Roman" panose="02020603050405020304" pitchFamily="18" charset="0"/>
                <a:hlinkClick r:id="rId2"/>
              </a:rPr>
              <a:t>://forms.yandex.ru/cloud/63722dc173cee7642423f7db/</a:t>
            </a:r>
            <a:endParaRPr lang="ru-RU" sz="1700" dirty="0">
              <a:effectLst/>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101167" cy="1101167"/>
          </a:xfrm>
          <a:prstGeom prst="rect">
            <a:avLst/>
          </a:prstGeom>
        </p:spPr>
      </p:pic>
    </p:spTree>
    <p:extLst>
      <p:ext uri="{BB962C8B-B14F-4D97-AF65-F5344CB8AC3E}">
        <p14:creationId xmlns:p14="http://schemas.microsoft.com/office/powerpoint/2010/main" val="30145745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35</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6009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2.1. Особенности отдельных позиций в современной судебной практике</a:t>
            </a:r>
          </a:p>
        </p:txBody>
      </p:sp>
      <p:sp>
        <p:nvSpPr>
          <p:cNvPr id="7" name="Google Shape;110;g164f01ae4ad_0_11">
            <a:extLst>
              <a:ext uri="{FF2B5EF4-FFF2-40B4-BE49-F238E27FC236}">
                <a16:creationId xmlns:a16="http://schemas.microsoft.com/office/drawing/2014/main" id="{4944BCDF-09C4-8BF1-8E5F-C43C7FF55477}"/>
              </a:ext>
            </a:extLst>
          </p:cNvPr>
          <p:cNvSpPr txBox="1"/>
          <p:nvPr/>
        </p:nvSpPr>
        <p:spPr>
          <a:xfrm>
            <a:off x="319440" y="1228418"/>
            <a:ext cx="11553119" cy="4401164"/>
          </a:xfrm>
          <a:prstGeom prst="rect">
            <a:avLst/>
          </a:prstGeom>
          <a:noFill/>
          <a:ln>
            <a:noFill/>
          </a:ln>
        </p:spPr>
        <p:txBody>
          <a:bodyPr spcFirstLastPara="1" wrap="square" lIns="121900" tIns="121900" rIns="121900" bIns="121900" anchor="t" anchorCtr="0">
            <a:spAutoFit/>
          </a:bodyPr>
          <a:lstStyle/>
          <a:p>
            <a:r>
              <a:rPr lang="ru-RU" dirty="0">
                <a:solidFill>
                  <a:srgbClr val="22272F"/>
                </a:solidFill>
              </a:rPr>
              <a:t>Ч. 3.1 ст. 28.1 КоАП РФ (в редакции</a:t>
            </a:r>
            <a:r>
              <a:rPr lang="ru-RU" dirty="0"/>
              <a:t> Федерального закона от 14.07.2022 № 290-ФЗ):</a:t>
            </a:r>
            <a:endParaRPr lang="ru-RU" dirty="0">
              <a:solidFill>
                <a:srgbClr val="22272F"/>
              </a:solidFill>
            </a:endParaRPr>
          </a:p>
          <a:p>
            <a:r>
              <a:rPr lang="ru-RU" b="1" dirty="0">
                <a:solidFill>
                  <a:srgbClr val="C00000"/>
                </a:solidFill>
              </a:rPr>
              <a:t>Дело об административном правонарушении, выражающемся в несоблюдении обязательных требований</a:t>
            </a:r>
            <a:r>
              <a:rPr lang="ru-RU" dirty="0">
                <a:solidFill>
                  <a:srgbClr val="22272F"/>
                </a:solidFill>
              </a:rPr>
              <a:t>, оценка соблюдения которых является предметом государственного контроля (надзора), муниципального контроля, при наличии одного из </a:t>
            </a:r>
            <a:r>
              <a:rPr lang="ru-RU" b="1" dirty="0">
                <a:solidFill>
                  <a:srgbClr val="22272F"/>
                </a:solidFill>
              </a:rPr>
              <a:t>предусмотренных пунктами 1 - 3 части 1 статьи 28.1 КоАП РФ </a:t>
            </a:r>
            <a:r>
              <a:rPr lang="ru-RU" dirty="0">
                <a:solidFill>
                  <a:srgbClr val="22272F"/>
                </a:solidFill>
              </a:rPr>
              <a:t>поводов к возбуждению дела может быть возбуждено </a:t>
            </a:r>
            <a:r>
              <a:rPr lang="ru-RU" b="1" dirty="0">
                <a:solidFill>
                  <a:srgbClr val="C00000"/>
                </a:solidFill>
              </a:rPr>
              <a:t>только после проведения контрольного (надзорного) мероприятия во взаимодействии с контролируемым лицом, проверки</a:t>
            </a:r>
            <a:r>
              <a:rPr lang="ru-RU" dirty="0">
                <a:solidFill>
                  <a:srgbClr val="22272F"/>
                </a:solidFill>
              </a:rPr>
              <a:t>, совершения контрольного (надзорного) действия в рамках постоянного государственного контроля (надзора), постоянного рейда </a:t>
            </a:r>
            <a:r>
              <a:rPr lang="ru-RU" b="1" dirty="0">
                <a:solidFill>
                  <a:srgbClr val="C00000"/>
                </a:solidFill>
              </a:rPr>
              <a:t>и оформления их результатов</a:t>
            </a:r>
            <a:r>
              <a:rPr lang="ru-RU" dirty="0">
                <a:solidFill>
                  <a:srgbClr val="22272F"/>
                </a:solidFill>
              </a:rPr>
              <a:t>, за исключением случаев, предусмотренных частями 3.2 - 3.4 настоящей статьи и статьей 28.6 КоАП РФ </a:t>
            </a:r>
          </a:p>
          <a:p>
            <a:endParaRPr lang="ru-RU" dirty="0">
              <a:solidFill>
                <a:srgbClr val="22272F"/>
              </a:solidFill>
            </a:endParaRPr>
          </a:p>
          <a:p>
            <a:r>
              <a:rPr lang="ru-RU" dirty="0">
                <a:solidFill>
                  <a:srgbClr val="000000"/>
                </a:solidFill>
                <a:ea typeface="Times New Roman" panose="02020603050405020304" pitchFamily="18" charset="0"/>
              </a:rPr>
              <a:t>в </a:t>
            </a:r>
            <a:r>
              <a:rPr lang="ru-RU" b="1" dirty="0">
                <a:solidFill>
                  <a:srgbClr val="000000"/>
                </a:solidFill>
                <a:ea typeface="Times New Roman" panose="02020603050405020304" pitchFamily="18" charset="0"/>
              </a:rPr>
              <a:t>пункте 4 части 1 статьи 28.1 КоАП </a:t>
            </a:r>
            <a:r>
              <a:rPr lang="ru-RU" dirty="0">
                <a:solidFill>
                  <a:srgbClr val="000000"/>
                </a:solidFill>
                <a:ea typeface="Times New Roman" panose="02020603050405020304" pitchFamily="18" charset="0"/>
              </a:rPr>
              <a:t>говорится </a:t>
            </a:r>
            <a:r>
              <a:rPr lang="ru-RU" b="1" u="sng" dirty="0">
                <a:solidFill>
                  <a:srgbClr val="C00000"/>
                </a:solidFill>
                <a:ea typeface="Times New Roman" panose="02020603050405020304" pitchFamily="18" charset="0"/>
              </a:rPr>
              <a:t>о фиксации нарушения в сфере благоустройства с использованием транспортного средства </a:t>
            </a:r>
            <a:r>
              <a:rPr lang="ru-RU" dirty="0">
                <a:solidFill>
                  <a:srgbClr val="000000"/>
                </a:solidFill>
                <a:ea typeface="Times New Roman" panose="02020603050405020304" pitchFamily="18" charset="0"/>
              </a:rPr>
              <a:t>либо </a:t>
            </a:r>
            <a:r>
              <a:rPr lang="ru-RU" b="1" dirty="0">
                <a:solidFill>
                  <a:srgbClr val="C00000"/>
                </a:solidFill>
                <a:ea typeface="Times New Roman" panose="02020603050405020304" pitchFamily="18" charset="0"/>
              </a:rPr>
              <a:t>собственником или иным владельцем объекта недвижимости </a:t>
            </a:r>
            <a:r>
              <a:rPr lang="ru-RU" b="1" dirty="0">
                <a:solidFill>
                  <a:srgbClr val="000000"/>
                </a:solidFill>
                <a:ea typeface="Times New Roman" panose="02020603050405020304" pitchFamily="18" charset="0"/>
              </a:rPr>
              <a:t>не только работающими в автоматическом режиме специальными техническими средствами</a:t>
            </a:r>
            <a:r>
              <a:rPr lang="ru-RU" dirty="0">
                <a:solidFill>
                  <a:srgbClr val="000000"/>
                </a:solidFill>
                <a:ea typeface="Times New Roman" panose="02020603050405020304" pitchFamily="18" charset="0"/>
              </a:rPr>
              <a:t>, </a:t>
            </a:r>
            <a:r>
              <a:rPr lang="ru-RU" b="1" dirty="0">
                <a:solidFill>
                  <a:srgbClr val="C00000"/>
                </a:solidFill>
                <a:ea typeface="Times New Roman" panose="02020603050405020304" pitchFamily="18" charset="0"/>
              </a:rPr>
              <a:t>но и иными средствами фото- и киносъемки, видеозаписи</a:t>
            </a:r>
            <a:r>
              <a:rPr lang="ru-RU" dirty="0">
                <a:solidFill>
                  <a:srgbClr val="000000"/>
                </a:solidFill>
                <a:ea typeface="Times New Roman" panose="02020603050405020304" pitchFamily="18" charset="0"/>
              </a:rPr>
              <a:t>. Такими средствами могут быть в том числе </a:t>
            </a:r>
            <a:r>
              <a:rPr lang="ru-RU" b="1" dirty="0">
                <a:solidFill>
                  <a:srgbClr val="C00000"/>
                </a:solidFill>
                <a:ea typeface="Times New Roman" panose="02020603050405020304" pitchFamily="18" charset="0"/>
              </a:rPr>
              <a:t>камеры мобильных телефонов, используемые для фото- и видеофиксации муниципальным инспектором </a:t>
            </a:r>
            <a:r>
              <a:rPr lang="ru-RU" dirty="0">
                <a:solidFill>
                  <a:srgbClr val="000000"/>
                </a:solidFill>
                <a:ea typeface="Times New Roman" panose="02020603050405020304" pitchFamily="18" charset="0"/>
              </a:rPr>
              <a:t>при проведении контрольного мероприятия без взаимодействия с контролируемым лицом</a:t>
            </a:r>
            <a:r>
              <a:rPr lang="ru-RU" dirty="0"/>
              <a:t> </a:t>
            </a:r>
            <a:endParaRPr lang="ru-RU" dirty="0">
              <a:solidFill>
                <a:srgbClr val="22272F"/>
              </a:solidFill>
            </a:endParaRPr>
          </a:p>
        </p:txBody>
      </p:sp>
    </p:spTree>
    <p:extLst>
      <p:ext uri="{BB962C8B-B14F-4D97-AF65-F5344CB8AC3E}">
        <p14:creationId xmlns:p14="http://schemas.microsoft.com/office/powerpoint/2010/main" val="1010649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926145"/>
            <a:ext cx="11486508" cy="5005709"/>
          </a:xfrm>
        </p:spPr>
        <p:txBody>
          <a:bodyPr>
            <a:normAutofit fontScale="92500" lnSpcReduction="20000"/>
          </a:bodyPr>
          <a:lstStyle/>
          <a:p>
            <a:pPr marL="0" indent="0">
              <a:buNone/>
            </a:pPr>
            <a:endParaRPr lang="ru-RU" sz="1700" dirty="0">
              <a:solidFill>
                <a:srgbClr val="000000"/>
              </a:solidFill>
              <a:ea typeface="Times New Roman" panose="02020603050405020304" pitchFamily="18" charset="0"/>
            </a:endParaRPr>
          </a:p>
          <a:p>
            <a:pPr marL="0" indent="0" algn="just">
              <a:buNone/>
            </a:pPr>
            <a:r>
              <a:rPr lang="ru-RU" sz="1800" dirty="0">
                <a:solidFill>
                  <a:srgbClr val="22272F"/>
                </a:solidFill>
                <a:ea typeface="Times New Roman" panose="02020603050405020304" pitchFamily="18" charset="0"/>
              </a:rPr>
              <a:t>Решение Верховного Суда Российской Федерации от 30.08.2022 № АКПИ22-494:</a:t>
            </a:r>
            <a:endParaRPr lang="ru-RU" sz="1800" dirty="0">
              <a:ea typeface="Times New Roman" panose="02020603050405020304" pitchFamily="18" charset="0"/>
            </a:endParaRPr>
          </a:p>
          <a:p>
            <a:pPr marL="0" indent="0" algn="just">
              <a:buNone/>
            </a:pPr>
            <a:r>
              <a:rPr lang="ru-RU" sz="1800" b="1" dirty="0">
                <a:solidFill>
                  <a:srgbClr val="22272F"/>
                </a:solidFill>
                <a:ea typeface="Times New Roman" panose="02020603050405020304" pitchFamily="18" charset="0"/>
              </a:rPr>
              <a:t>Введение Правительством Российской Федерации ограничений для возбуждения дел об административных правонарушениях по результатам</a:t>
            </a:r>
            <a:r>
              <a:rPr lang="ru-RU" sz="1800" dirty="0">
                <a:solidFill>
                  <a:srgbClr val="22272F"/>
                </a:solidFill>
                <a:ea typeface="Times New Roman" panose="02020603050405020304" pitchFamily="18" charset="0"/>
              </a:rPr>
              <a:t> </a:t>
            </a:r>
            <a:r>
              <a:rPr lang="ru-RU" sz="1800" b="1" dirty="0">
                <a:solidFill>
                  <a:srgbClr val="22272F"/>
                </a:solidFill>
                <a:ea typeface="Times New Roman" panose="02020603050405020304" pitchFamily="18" charset="0"/>
              </a:rPr>
              <a:t>муниципального контроля</a:t>
            </a:r>
            <a:r>
              <a:rPr lang="ru-RU" sz="1800" dirty="0">
                <a:solidFill>
                  <a:srgbClr val="22272F"/>
                </a:solidFill>
                <a:ea typeface="Times New Roman" panose="02020603050405020304" pitchFamily="18" charset="0"/>
              </a:rPr>
              <a:t> </a:t>
            </a:r>
            <a:r>
              <a:rPr lang="ru-RU" sz="1800" b="1" dirty="0">
                <a:solidFill>
                  <a:srgbClr val="C00000"/>
                </a:solidFill>
                <a:ea typeface="Times New Roman" panose="02020603050405020304" pitchFamily="18" charset="0"/>
              </a:rPr>
              <a:t>не отменяет предусмотренные процессуальные механизмы получения доказательств по делу и производства по нему, включая возможность проведения административного расследования</a:t>
            </a:r>
            <a:r>
              <a:rPr lang="ru-RU" sz="1800" b="1" dirty="0">
                <a:solidFill>
                  <a:srgbClr val="22272F"/>
                </a:solidFill>
                <a:ea typeface="Times New Roman" panose="02020603050405020304" pitchFamily="18" charset="0"/>
              </a:rPr>
              <a:t>. </a:t>
            </a:r>
          </a:p>
          <a:p>
            <a:pPr marL="0" indent="0" algn="just">
              <a:buNone/>
            </a:pPr>
            <a:r>
              <a:rPr lang="ru-RU" sz="1800" b="1" dirty="0">
                <a:solidFill>
                  <a:srgbClr val="C00000"/>
                </a:solidFill>
                <a:ea typeface="Times New Roman" panose="02020603050405020304" pitchFamily="18" charset="0"/>
              </a:rPr>
              <a:t>Комплекс контрольных мероприятий</a:t>
            </a:r>
            <a:r>
              <a:rPr lang="ru-RU" sz="1800" dirty="0">
                <a:solidFill>
                  <a:srgbClr val="22272F"/>
                </a:solidFill>
                <a:ea typeface="Times New Roman" panose="02020603050405020304" pitchFamily="18" charset="0"/>
              </a:rPr>
              <a:t>, осуществляемых в соответствии с Федеральным законом № 248-ФЗ</a:t>
            </a:r>
            <a:r>
              <a:rPr lang="ru-RU" sz="1800" dirty="0">
                <a:ea typeface="Times New Roman" panose="02020603050405020304" pitchFamily="18" charset="0"/>
              </a:rPr>
              <a:t>,</a:t>
            </a:r>
            <a:r>
              <a:rPr lang="ru-RU" sz="1800" b="1" dirty="0">
                <a:solidFill>
                  <a:srgbClr val="C00000"/>
                </a:solidFill>
                <a:ea typeface="Times New Roman" panose="02020603050405020304" pitchFamily="18" charset="0"/>
              </a:rPr>
              <a:t> не подменяет собой порядок возбуждения и рассмотрения дел об административных правонарушениях, предусмотренный КоАП РФ</a:t>
            </a:r>
            <a:r>
              <a:rPr lang="ru-RU" sz="1800" dirty="0">
                <a:solidFill>
                  <a:srgbClr val="C00000"/>
                </a:solidFill>
                <a:ea typeface="Times New Roman" panose="02020603050405020304" pitchFamily="18" charset="0"/>
              </a:rPr>
              <a:t>.</a:t>
            </a:r>
          </a:p>
          <a:p>
            <a:pPr algn="just"/>
            <a:endParaRPr lang="ru-RU" sz="1800" dirty="0">
              <a:ea typeface="Times New Roman" panose="02020603050405020304" pitchFamily="18" charset="0"/>
            </a:endParaRPr>
          </a:p>
          <a:p>
            <a:pPr marL="0" indent="0" algn="just">
              <a:buNone/>
            </a:pPr>
            <a:r>
              <a:rPr lang="ru-RU" sz="1800" dirty="0">
                <a:ea typeface="Times New Roman" panose="02020603050405020304" pitchFamily="18" charset="0"/>
              </a:rPr>
              <a:t>Ст. 28.7 КоАП РФ:</a:t>
            </a:r>
          </a:p>
          <a:p>
            <a:pPr marL="0" indent="0" algn="just">
              <a:buNone/>
            </a:pPr>
            <a:r>
              <a:rPr lang="ru-RU" sz="1800" b="1" dirty="0">
                <a:ea typeface="Times New Roman" panose="02020603050405020304" pitchFamily="18" charset="0"/>
              </a:rPr>
              <a:t>В случаях, если после выявления административного правонарушения </a:t>
            </a:r>
            <a:r>
              <a:rPr lang="ru-RU" sz="1800" dirty="0">
                <a:ea typeface="Times New Roman" panose="02020603050405020304" pitchFamily="18" charset="0"/>
              </a:rPr>
              <a:t>в области законодательства о санитарно-эпидемиологическом благополучии населения, карантине растений, охране окружающей среды, теплоснабжении, о градостроительной деятельности </a:t>
            </a:r>
            <a:r>
              <a:rPr lang="ru-RU" sz="1800" b="1" dirty="0">
                <a:ea typeface="Times New Roman" panose="02020603050405020304" pitchFamily="18" charset="0"/>
              </a:rPr>
              <a:t>осуществляются</a:t>
            </a:r>
            <a:r>
              <a:rPr lang="ru-RU" sz="1800" dirty="0">
                <a:ea typeface="Times New Roman" panose="02020603050405020304" pitchFamily="18" charset="0"/>
              </a:rPr>
              <a:t> экспертиза или иные </a:t>
            </a:r>
            <a:r>
              <a:rPr lang="ru-RU" sz="1800" b="1" dirty="0">
                <a:ea typeface="Times New Roman" panose="02020603050405020304" pitchFamily="18" charset="0"/>
              </a:rPr>
              <a:t>процессуальные действия, требующие значительных временных затрат</a:t>
            </a:r>
            <a:r>
              <a:rPr lang="ru-RU" sz="1800" dirty="0">
                <a:ea typeface="Times New Roman" panose="02020603050405020304" pitchFamily="18" charset="0"/>
              </a:rPr>
              <a:t>, </a:t>
            </a:r>
            <a:r>
              <a:rPr lang="ru-RU" sz="1800" b="1" dirty="0">
                <a:ea typeface="Times New Roman" panose="02020603050405020304" pitchFamily="18" charset="0"/>
              </a:rPr>
              <a:t>проводится административное расследование.</a:t>
            </a:r>
          </a:p>
          <a:p>
            <a:pPr marL="0" indent="0" algn="just">
              <a:buNone/>
            </a:pPr>
            <a:r>
              <a:rPr lang="ru-RU" sz="1800" b="1" dirty="0">
                <a:ea typeface="Times New Roman" panose="02020603050405020304" pitchFamily="18" charset="0"/>
              </a:rPr>
              <a:t>Решение о возбуждении дела об административном правонарушении и проведении административного расследования принимается должностным лицом, уполномоченным в соответствии со статьей 28.3 КоАП РФ составлять протокол об административном правонарушении,</a:t>
            </a:r>
            <a:r>
              <a:rPr lang="ru-RU" sz="1800" dirty="0">
                <a:ea typeface="Times New Roman" panose="02020603050405020304" pitchFamily="18" charset="0"/>
              </a:rPr>
              <a:t> немедленно после выявления факта совершения административного правонарушения.</a:t>
            </a:r>
          </a:p>
          <a:p>
            <a:pPr marL="0" indent="0" algn="just">
              <a:buNone/>
            </a:pPr>
            <a:r>
              <a:rPr lang="ru-RU" sz="1800" dirty="0">
                <a:ea typeface="Times New Roman" panose="02020603050405020304" pitchFamily="18" charset="0"/>
              </a:rPr>
              <a:t>Ч. 6 ст. 28.3 КоАП РФ: протоколы об административных правонарушениях, предусмотренных законами субъектов РФ, составляются должностными лицами, уполномоченными соответствующими законами субъектов РФ.</a:t>
            </a:r>
          </a:p>
          <a:p>
            <a:pPr marL="0" indent="0">
              <a:buNone/>
            </a:pPr>
            <a:endParaRPr lang="ru-RU" sz="1700" dirty="0">
              <a:solidFill>
                <a:srgbClr val="000000"/>
              </a:solidFill>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36</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6009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2.2. Особенности отдельных позиций в современной судебной практике</a:t>
            </a:r>
          </a:p>
        </p:txBody>
      </p:sp>
    </p:spTree>
    <p:extLst>
      <p:ext uri="{BB962C8B-B14F-4D97-AF65-F5344CB8AC3E}">
        <p14:creationId xmlns:p14="http://schemas.microsoft.com/office/powerpoint/2010/main" val="1414740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a:extLst>
              <a:ext uri="{FF2B5EF4-FFF2-40B4-BE49-F238E27FC236}">
                <a16:creationId xmlns:a16="http://schemas.microsoft.com/office/drawing/2014/main" id="{92E105BD-0D00-2A30-9F3A-C1BDAF189AE3}"/>
              </a:ext>
            </a:extLst>
          </p:cNvPr>
          <p:cNvSpPr/>
          <p:nvPr/>
        </p:nvSpPr>
        <p:spPr>
          <a:xfrm>
            <a:off x="416267" y="1073321"/>
            <a:ext cx="2426167" cy="64386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Выявление нарушений правил благоустройства без проведения контрольного мероприятия с взаимодействием с контролируемым лицом</a:t>
            </a:r>
          </a:p>
        </p:txBody>
      </p:sp>
      <p:sp>
        <p:nvSpPr>
          <p:cNvPr id="9" name="Ромб 8">
            <a:extLst>
              <a:ext uri="{FF2B5EF4-FFF2-40B4-BE49-F238E27FC236}">
                <a16:creationId xmlns:a16="http://schemas.microsoft.com/office/drawing/2014/main" id="{9FEBE2D6-EBFA-3AE3-9675-5117F651DAA0}"/>
              </a:ext>
            </a:extLst>
          </p:cNvPr>
          <p:cNvSpPr/>
          <p:nvPr/>
        </p:nvSpPr>
        <p:spPr>
          <a:xfrm>
            <a:off x="190969" y="3709151"/>
            <a:ext cx="2876763" cy="1576647"/>
          </a:xfrm>
          <a:prstGeom prst="diamon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Нарушение было зафиксировано</a:t>
            </a:r>
            <a:r>
              <a:rPr lang="ru-RU" sz="800" dirty="0">
                <a:solidFill>
                  <a:srgbClr val="000000"/>
                </a:solidFill>
                <a:ea typeface="Times New Roman" panose="02020603050405020304" pitchFamily="18" charset="0"/>
              </a:rPr>
              <a:t> работающими в автоматическом режиме специальными техническими средствами фото-, киносъемки или видеозаписи?</a:t>
            </a:r>
            <a:endParaRPr lang="ru-RU" sz="800" dirty="0"/>
          </a:p>
        </p:txBody>
      </p:sp>
      <p:sp>
        <p:nvSpPr>
          <p:cNvPr id="14" name="Прямоугольник 13">
            <a:extLst>
              <a:ext uri="{FF2B5EF4-FFF2-40B4-BE49-F238E27FC236}">
                <a16:creationId xmlns:a16="http://schemas.microsoft.com/office/drawing/2014/main" id="{EA4C02C2-555B-2F77-D62A-9450CF084264}"/>
              </a:ext>
            </a:extLst>
          </p:cNvPr>
          <p:cNvSpPr/>
          <p:nvPr/>
        </p:nvSpPr>
        <p:spPr>
          <a:xfrm>
            <a:off x="9703778" y="1128136"/>
            <a:ext cx="2071956" cy="54966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Подготовка решения о проведении внепланового контрольного мероприятия с взаимодействием с контролируемым лицом</a:t>
            </a:r>
          </a:p>
        </p:txBody>
      </p:sp>
      <p:sp>
        <p:nvSpPr>
          <p:cNvPr id="35" name="Прямоугольник 34">
            <a:extLst>
              <a:ext uri="{FF2B5EF4-FFF2-40B4-BE49-F238E27FC236}">
                <a16:creationId xmlns:a16="http://schemas.microsoft.com/office/drawing/2014/main" id="{95348B6C-7EC3-18FC-ECED-16B87E06BB6C}"/>
              </a:ext>
            </a:extLst>
          </p:cNvPr>
          <p:cNvSpPr/>
          <p:nvPr/>
        </p:nvSpPr>
        <p:spPr>
          <a:xfrm>
            <a:off x="5348144" y="5343558"/>
            <a:ext cx="517963" cy="31184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sp>
        <p:nvSpPr>
          <p:cNvPr id="38" name="Прямоугольник 37">
            <a:extLst>
              <a:ext uri="{FF2B5EF4-FFF2-40B4-BE49-F238E27FC236}">
                <a16:creationId xmlns:a16="http://schemas.microsoft.com/office/drawing/2014/main" id="{7844BE30-4D02-0F0B-B8B8-179C95939B56}"/>
              </a:ext>
            </a:extLst>
          </p:cNvPr>
          <p:cNvSpPr/>
          <p:nvPr/>
        </p:nvSpPr>
        <p:spPr>
          <a:xfrm>
            <a:off x="8470583" y="4279910"/>
            <a:ext cx="503764" cy="21667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3" name="Ромб 2">
            <a:extLst>
              <a:ext uri="{FF2B5EF4-FFF2-40B4-BE49-F238E27FC236}">
                <a16:creationId xmlns:a16="http://schemas.microsoft.com/office/drawing/2014/main" id="{E465889A-612C-6B08-6861-D798894E0236}"/>
              </a:ext>
            </a:extLst>
          </p:cNvPr>
          <p:cNvSpPr/>
          <p:nvPr/>
        </p:nvSpPr>
        <p:spPr>
          <a:xfrm>
            <a:off x="190969" y="2085199"/>
            <a:ext cx="2876763" cy="1314413"/>
          </a:xfrm>
          <a:prstGeom prst="diamon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Нарушение допущено</a:t>
            </a:r>
            <a:r>
              <a:rPr lang="ru-RU" sz="800" dirty="0">
                <a:solidFill>
                  <a:srgbClr val="000000"/>
                </a:solidFill>
                <a:ea typeface="Times New Roman" panose="02020603050405020304" pitchFamily="18" charset="0"/>
              </a:rPr>
              <a:t> с использованием транспортного средства либо собственником или иным владельцем объекта недвижимости?</a:t>
            </a:r>
            <a:endParaRPr lang="ru-RU" sz="800" dirty="0"/>
          </a:p>
        </p:txBody>
      </p:sp>
      <p:sp>
        <p:nvSpPr>
          <p:cNvPr id="6" name="Ромб 5">
            <a:extLst>
              <a:ext uri="{FF2B5EF4-FFF2-40B4-BE49-F238E27FC236}">
                <a16:creationId xmlns:a16="http://schemas.microsoft.com/office/drawing/2014/main" id="{0BB5DD39-50CD-C7C7-FBBC-3240EA58720C}"/>
              </a:ext>
            </a:extLst>
          </p:cNvPr>
          <p:cNvSpPr/>
          <p:nvPr/>
        </p:nvSpPr>
        <p:spPr>
          <a:xfrm>
            <a:off x="6018671" y="4167649"/>
            <a:ext cx="3009469" cy="2114331"/>
          </a:xfrm>
          <a:prstGeom prst="diamon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 проводивший</a:t>
            </a:r>
            <a:r>
              <a:rPr lang="ru-RU" sz="800" dirty="0">
                <a:solidFill>
                  <a:sysClr val="windowText" lastClr="000000"/>
                </a:solidFill>
              </a:rPr>
              <a:t> контрольное мероприятие, уполномочен составлять протокол об административном правонарушении в соответствии с законом субъекта Российской Федерации</a:t>
            </a:r>
            <a:r>
              <a:rPr lang="ru-RU" sz="800" dirty="0"/>
              <a:t>? </a:t>
            </a:r>
          </a:p>
        </p:txBody>
      </p:sp>
      <p:sp>
        <p:nvSpPr>
          <p:cNvPr id="17" name="Прямоугольник 16">
            <a:extLst>
              <a:ext uri="{FF2B5EF4-FFF2-40B4-BE49-F238E27FC236}">
                <a16:creationId xmlns:a16="http://schemas.microsoft.com/office/drawing/2014/main" id="{AF6EE2C2-2D30-19A0-BD02-6936CBDD6227}"/>
              </a:ext>
            </a:extLst>
          </p:cNvPr>
          <p:cNvSpPr/>
          <p:nvPr/>
        </p:nvSpPr>
        <p:spPr>
          <a:xfrm>
            <a:off x="9724869" y="2021286"/>
            <a:ext cx="2071956" cy="15698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Получение согласования</a:t>
            </a:r>
            <a:r>
              <a:rPr lang="ru-RU" sz="800" dirty="0">
                <a:solidFill>
                  <a:sysClr val="windowText" lastClr="000000"/>
                </a:solidFill>
              </a:rPr>
              <a:t> с органом прокуратуры решения о</a:t>
            </a:r>
            <a:r>
              <a:rPr lang="ru-RU" sz="800" dirty="0"/>
              <a:t> проведении </a:t>
            </a:r>
            <a:r>
              <a:rPr lang="ru-RU" sz="800" dirty="0">
                <a:solidFill>
                  <a:sysClr val="windowText" lastClr="000000"/>
                </a:solidFill>
              </a:rPr>
              <a:t>внепланового контрольного мероприятия с взаимодействием с контролируемым лицом с органом прокуратуры в соответствии с Федеральным законом № 248-ФЗ, постановлением Правительства Российской Федерации № 336, иными федеральными нормативными актами (если такое согласование требуется)</a:t>
            </a:r>
            <a:endParaRPr lang="ru-RU" sz="800" dirty="0"/>
          </a:p>
        </p:txBody>
      </p:sp>
      <p:sp>
        <p:nvSpPr>
          <p:cNvPr id="19" name="Прямоугольник 18">
            <a:extLst>
              <a:ext uri="{FF2B5EF4-FFF2-40B4-BE49-F238E27FC236}">
                <a16:creationId xmlns:a16="http://schemas.microsoft.com/office/drawing/2014/main" id="{7C1DEE71-24C1-E1CB-FA7F-384DBBC2E735}"/>
              </a:ext>
            </a:extLst>
          </p:cNvPr>
          <p:cNvSpPr/>
          <p:nvPr/>
        </p:nvSpPr>
        <p:spPr>
          <a:xfrm>
            <a:off x="7459561" y="2394787"/>
            <a:ext cx="2071956" cy="54966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Проведение внепланового контрольного мероприятия с взаимодействием с контролируемым лицом</a:t>
            </a:r>
          </a:p>
        </p:txBody>
      </p:sp>
      <p:sp>
        <p:nvSpPr>
          <p:cNvPr id="21" name="Прямоугольник 20">
            <a:extLst>
              <a:ext uri="{FF2B5EF4-FFF2-40B4-BE49-F238E27FC236}">
                <a16:creationId xmlns:a16="http://schemas.microsoft.com/office/drawing/2014/main" id="{90A0C953-EA78-0395-934B-AE56CF73F755}"/>
              </a:ext>
            </a:extLst>
          </p:cNvPr>
          <p:cNvSpPr/>
          <p:nvPr/>
        </p:nvSpPr>
        <p:spPr>
          <a:xfrm>
            <a:off x="6475217" y="3172865"/>
            <a:ext cx="2071956" cy="80597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Оформление акта внепланового контрольного мероприятия с взаимодействием с контролируемым лицом с указанием признаков нарушений обязательных требований в сфере благоустройства</a:t>
            </a:r>
          </a:p>
        </p:txBody>
      </p:sp>
      <p:sp>
        <p:nvSpPr>
          <p:cNvPr id="24" name="Прямоугольник 23">
            <a:extLst>
              <a:ext uri="{FF2B5EF4-FFF2-40B4-BE49-F238E27FC236}">
                <a16:creationId xmlns:a16="http://schemas.microsoft.com/office/drawing/2014/main" id="{9EABE3BD-07AC-45C5-0759-3766003FFA1B}"/>
              </a:ext>
            </a:extLst>
          </p:cNvPr>
          <p:cNvSpPr/>
          <p:nvPr/>
        </p:nvSpPr>
        <p:spPr>
          <a:xfrm>
            <a:off x="9539218" y="3820626"/>
            <a:ext cx="2071956" cy="71132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 проводивший</a:t>
            </a:r>
            <a:r>
              <a:rPr lang="ru-RU" sz="800" dirty="0">
                <a:solidFill>
                  <a:sysClr val="windowText" lastClr="000000"/>
                </a:solidFill>
              </a:rPr>
              <a:t> контрольное мероприятие с взаимодействием с контролируемым лицом, составляет протокол об административном правонарушении</a:t>
            </a:r>
          </a:p>
        </p:txBody>
      </p:sp>
      <p:sp>
        <p:nvSpPr>
          <p:cNvPr id="25" name="Прямоугольник 24">
            <a:extLst>
              <a:ext uri="{FF2B5EF4-FFF2-40B4-BE49-F238E27FC236}">
                <a16:creationId xmlns:a16="http://schemas.microsoft.com/office/drawing/2014/main" id="{35346106-C4BD-A600-42FB-6F7F94BD07CF}"/>
              </a:ext>
            </a:extLst>
          </p:cNvPr>
          <p:cNvSpPr/>
          <p:nvPr/>
        </p:nvSpPr>
        <p:spPr>
          <a:xfrm>
            <a:off x="9240341" y="4785011"/>
            <a:ext cx="2592847" cy="189329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 проводивший</a:t>
            </a:r>
            <a:r>
              <a:rPr lang="ru-RU" sz="800" dirty="0">
                <a:solidFill>
                  <a:sysClr val="windowText" lastClr="000000"/>
                </a:solidFill>
              </a:rPr>
              <a:t> контрольное мероприятие с взаимодействием с контролируемым лицом и составивший</a:t>
            </a:r>
            <a:r>
              <a:rPr lang="ru-RU" sz="800" dirty="0"/>
              <a:t> протокол, направляет дело об административном правонарушении в орган, уполномоченный рассмотреть дело об административном правонарушении. </a:t>
            </a:r>
          </a:p>
          <a:p>
            <a:pPr algn="ctr"/>
            <a:endParaRPr lang="ru-RU" sz="800" dirty="0"/>
          </a:p>
          <a:p>
            <a:pPr algn="ctr"/>
            <a:r>
              <a:rPr lang="ru-RU" sz="800" dirty="0"/>
              <a:t>Если таким органом является административная комиссия,</a:t>
            </a:r>
            <a:r>
              <a:rPr lang="ru-RU" sz="800" dirty="0">
                <a:solidFill>
                  <a:srgbClr val="000000"/>
                </a:solidFill>
                <a:ea typeface="Times New Roman" panose="02020603050405020304" pitchFamily="18" charset="0"/>
              </a:rPr>
              <a:t> инспектор не может быть в составе административной комиссии или может участвовать в комиссии, но не может принимать участие в голосовании по выявленному им административному правонарушению </a:t>
            </a:r>
          </a:p>
          <a:p>
            <a:pPr algn="ctr"/>
            <a:r>
              <a:rPr lang="ru-RU" sz="800" dirty="0">
                <a:solidFill>
                  <a:srgbClr val="000000"/>
                </a:solidFill>
                <a:ea typeface="Times New Roman" panose="02020603050405020304" pitchFamily="18" charset="0"/>
              </a:rPr>
              <a:t>(ч. 8 ст. 22.2 КоАП РФ)</a:t>
            </a:r>
            <a:r>
              <a:rPr lang="ru-RU" sz="800" dirty="0"/>
              <a:t> </a:t>
            </a:r>
            <a:endParaRPr lang="ru-RU" sz="800" dirty="0">
              <a:solidFill>
                <a:sysClr val="windowText" lastClr="000000"/>
              </a:solidFill>
            </a:endParaRPr>
          </a:p>
        </p:txBody>
      </p:sp>
      <p:sp>
        <p:nvSpPr>
          <p:cNvPr id="27" name="Прямоугольник 26">
            <a:extLst>
              <a:ext uri="{FF2B5EF4-FFF2-40B4-BE49-F238E27FC236}">
                <a16:creationId xmlns:a16="http://schemas.microsoft.com/office/drawing/2014/main" id="{C74EEA7D-3A69-8388-5F9D-5B7EA4C6142D}"/>
              </a:ext>
            </a:extLst>
          </p:cNvPr>
          <p:cNvSpPr/>
          <p:nvPr/>
        </p:nvSpPr>
        <p:spPr>
          <a:xfrm>
            <a:off x="3078666" y="4862326"/>
            <a:ext cx="2071956" cy="157664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Материалы, свидетельствующие о нарушении требований в сфере благоустройства (в случае проведения внепланового контрольного мероприятия с взаимодействием с контролируемым лицом – в том числе акт такого мероприятия), направляются должностному лицу, уполномоченному составлять протокол об административном правонарушении</a:t>
            </a:r>
          </a:p>
        </p:txBody>
      </p:sp>
      <p:sp>
        <p:nvSpPr>
          <p:cNvPr id="29" name="Ромб 28">
            <a:extLst>
              <a:ext uri="{FF2B5EF4-FFF2-40B4-BE49-F238E27FC236}">
                <a16:creationId xmlns:a16="http://schemas.microsoft.com/office/drawing/2014/main" id="{DFFC020C-07AF-B537-D309-8A73B3E5DCC8}"/>
              </a:ext>
            </a:extLst>
          </p:cNvPr>
          <p:cNvSpPr/>
          <p:nvPr/>
        </p:nvSpPr>
        <p:spPr>
          <a:xfrm>
            <a:off x="2768270" y="3316361"/>
            <a:ext cx="3009469" cy="1256897"/>
          </a:xfrm>
          <a:prstGeom prst="diamon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Нарушение было зафиксировано</a:t>
            </a:r>
            <a:r>
              <a:rPr lang="ru-RU" sz="800" dirty="0">
                <a:solidFill>
                  <a:srgbClr val="000000"/>
                </a:solidFill>
                <a:ea typeface="Times New Roman" panose="02020603050405020304" pitchFamily="18" charset="0"/>
              </a:rPr>
              <a:t> иными средствами фото-, киносъемки или видеозаписи?</a:t>
            </a:r>
            <a:endParaRPr lang="ru-RU" sz="800" dirty="0"/>
          </a:p>
        </p:txBody>
      </p:sp>
      <p:sp>
        <p:nvSpPr>
          <p:cNvPr id="31" name="Прямоугольник 30">
            <a:extLst>
              <a:ext uri="{FF2B5EF4-FFF2-40B4-BE49-F238E27FC236}">
                <a16:creationId xmlns:a16="http://schemas.microsoft.com/office/drawing/2014/main" id="{D9972C07-9AD0-4204-0CCB-6F7CADF437BC}"/>
              </a:ext>
            </a:extLst>
          </p:cNvPr>
          <p:cNvSpPr/>
          <p:nvPr/>
        </p:nvSpPr>
        <p:spPr>
          <a:xfrm>
            <a:off x="2364706" y="2138267"/>
            <a:ext cx="1182087" cy="1491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 или точно не известно</a:t>
            </a:r>
          </a:p>
        </p:txBody>
      </p:sp>
      <p:sp>
        <p:nvSpPr>
          <p:cNvPr id="33" name="Прямоугольник 32">
            <a:extLst>
              <a:ext uri="{FF2B5EF4-FFF2-40B4-BE49-F238E27FC236}">
                <a16:creationId xmlns:a16="http://schemas.microsoft.com/office/drawing/2014/main" id="{165E508D-FF6B-4BB3-8B93-760321748365}"/>
              </a:ext>
            </a:extLst>
          </p:cNvPr>
          <p:cNvSpPr/>
          <p:nvPr/>
        </p:nvSpPr>
        <p:spPr>
          <a:xfrm>
            <a:off x="2421532" y="4934252"/>
            <a:ext cx="446219" cy="16655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36" name="Прямоугольник 35">
            <a:extLst>
              <a:ext uri="{FF2B5EF4-FFF2-40B4-BE49-F238E27FC236}">
                <a16:creationId xmlns:a16="http://schemas.microsoft.com/office/drawing/2014/main" id="{B589119F-634A-073C-0744-FE5B72393CD7}"/>
              </a:ext>
            </a:extLst>
          </p:cNvPr>
          <p:cNvSpPr/>
          <p:nvPr/>
        </p:nvSpPr>
        <p:spPr>
          <a:xfrm>
            <a:off x="2282570" y="3688680"/>
            <a:ext cx="489535" cy="29967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sp>
        <p:nvSpPr>
          <p:cNvPr id="39" name="Прямоугольник 38">
            <a:extLst>
              <a:ext uri="{FF2B5EF4-FFF2-40B4-BE49-F238E27FC236}">
                <a16:creationId xmlns:a16="http://schemas.microsoft.com/office/drawing/2014/main" id="{C71F202E-5469-A688-7C2D-25A6AB6B185B}"/>
              </a:ext>
            </a:extLst>
          </p:cNvPr>
          <p:cNvSpPr/>
          <p:nvPr/>
        </p:nvSpPr>
        <p:spPr>
          <a:xfrm>
            <a:off x="3657600" y="4581660"/>
            <a:ext cx="510467" cy="11411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40" name="Прямоугольник 39">
            <a:extLst>
              <a:ext uri="{FF2B5EF4-FFF2-40B4-BE49-F238E27FC236}">
                <a16:creationId xmlns:a16="http://schemas.microsoft.com/office/drawing/2014/main" id="{6CDC460A-2A16-538D-5C8D-3ACE0610E0FE}"/>
              </a:ext>
            </a:extLst>
          </p:cNvPr>
          <p:cNvSpPr/>
          <p:nvPr/>
        </p:nvSpPr>
        <p:spPr>
          <a:xfrm>
            <a:off x="3673458" y="3015905"/>
            <a:ext cx="537303" cy="31184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42" name="Прямая со стрелкой 41">
            <a:extLst>
              <a:ext uri="{FF2B5EF4-FFF2-40B4-BE49-F238E27FC236}">
                <a16:creationId xmlns:a16="http://schemas.microsoft.com/office/drawing/2014/main" id="{F1715E9E-476D-DA03-D8A4-5FE1ED000642}"/>
              </a:ext>
            </a:extLst>
          </p:cNvPr>
          <p:cNvCxnSpPr>
            <a:cxnSpLocks/>
            <a:stCxn id="8" idx="2"/>
            <a:endCxn id="3" idx="0"/>
          </p:cNvCxnSpPr>
          <p:nvPr/>
        </p:nvCxnSpPr>
        <p:spPr>
          <a:xfrm>
            <a:off x="1629351" y="1717183"/>
            <a:ext cx="0" cy="368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a:extLst>
              <a:ext uri="{FF2B5EF4-FFF2-40B4-BE49-F238E27FC236}">
                <a16:creationId xmlns:a16="http://schemas.microsoft.com/office/drawing/2014/main" id="{2E1C1E37-F544-7881-A926-BD2EE1495CD4}"/>
              </a:ext>
            </a:extLst>
          </p:cNvPr>
          <p:cNvCxnSpPr>
            <a:cxnSpLocks/>
          </p:cNvCxnSpPr>
          <p:nvPr/>
        </p:nvCxnSpPr>
        <p:spPr>
          <a:xfrm flipV="1">
            <a:off x="2421533" y="2361521"/>
            <a:ext cx="1236068" cy="62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a:extLst>
              <a:ext uri="{FF2B5EF4-FFF2-40B4-BE49-F238E27FC236}">
                <a16:creationId xmlns:a16="http://schemas.microsoft.com/office/drawing/2014/main" id="{6454EF39-8DD7-B70D-5CFE-B90813417AB7}"/>
              </a:ext>
            </a:extLst>
          </p:cNvPr>
          <p:cNvCxnSpPr>
            <a:cxnSpLocks/>
          </p:cNvCxnSpPr>
          <p:nvPr/>
        </p:nvCxnSpPr>
        <p:spPr>
          <a:xfrm>
            <a:off x="10796626" y="1717183"/>
            <a:ext cx="5543" cy="291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Прямоугольник 60">
            <a:extLst>
              <a:ext uri="{FF2B5EF4-FFF2-40B4-BE49-F238E27FC236}">
                <a16:creationId xmlns:a16="http://schemas.microsoft.com/office/drawing/2014/main" id="{ACE8F571-BE97-1CE9-36CC-8D8CFF9F6569}"/>
              </a:ext>
            </a:extLst>
          </p:cNvPr>
          <p:cNvSpPr/>
          <p:nvPr/>
        </p:nvSpPr>
        <p:spPr>
          <a:xfrm>
            <a:off x="1005179" y="3399335"/>
            <a:ext cx="528311" cy="20242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cxnSp>
        <p:nvCxnSpPr>
          <p:cNvPr id="63" name="Прямая со стрелкой 62">
            <a:extLst>
              <a:ext uri="{FF2B5EF4-FFF2-40B4-BE49-F238E27FC236}">
                <a16:creationId xmlns:a16="http://schemas.microsoft.com/office/drawing/2014/main" id="{E6DCA963-1DE5-3AA5-2229-A38080D6C101}"/>
              </a:ext>
            </a:extLst>
          </p:cNvPr>
          <p:cNvCxnSpPr>
            <a:cxnSpLocks/>
            <a:stCxn id="29" idx="0"/>
          </p:cNvCxnSpPr>
          <p:nvPr/>
        </p:nvCxnSpPr>
        <p:spPr>
          <a:xfrm flipV="1">
            <a:off x="4273005" y="3027293"/>
            <a:ext cx="29508" cy="289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a:extLst>
              <a:ext uri="{FF2B5EF4-FFF2-40B4-BE49-F238E27FC236}">
                <a16:creationId xmlns:a16="http://schemas.microsoft.com/office/drawing/2014/main" id="{896D8AFF-8E3F-5FAF-9B8F-6366723691BC}"/>
              </a:ext>
            </a:extLst>
          </p:cNvPr>
          <p:cNvCxnSpPr>
            <a:cxnSpLocks/>
            <a:stCxn id="3" idx="2"/>
            <a:endCxn id="9" idx="0"/>
          </p:cNvCxnSpPr>
          <p:nvPr/>
        </p:nvCxnSpPr>
        <p:spPr>
          <a:xfrm>
            <a:off x="1629351" y="3399612"/>
            <a:ext cx="0" cy="309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a:extLst>
              <a:ext uri="{FF2B5EF4-FFF2-40B4-BE49-F238E27FC236}">
                <a16:creationId xmlns:a16="http://schemas.microsoft.com/office/drawing/2014/main" id="{DED61F1B-1C76-4BE5-0EF9-49AB98404984}"/>
              </a:ext>
            </a:extLst>
          </p:cNvPr>
          <p:cNvCxnSpPr>
            <a:cxnSpLocks/>
          </p:cNvCxnSpPr>
          <p:nvPr/>
        </p:nvCxnSpPr>
        <p:spPr>
          <a:xfrm flipV="1">
            <a:off x="2321133" y="3977181"/>
            <a:ext cx="474716" cy="644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a:extLst>
              <a:ext uri="{FF2B5EF4-FFF2-40B4-BE49-F238E27FC236}">
                <a16:creationId xmlns:a16="http://schemas.microsoft.com/office/drawing/2014/main" id="{DE3EB228-B232-BD7B-EA2A-108F38AB0CC5}"/>
              </a:ext>
            </a:extLst>
          </p:cNvPr>
          <p:cNvCxnSpPr>
            <a:cxnSpLocks/>
          </p:cNvCxnSpPr>
          <p:nvPr/>
        </p:nvCxnSpPr>
        <p:spPr>
          <a:xfrm>
            <a:off x="2683411" y="4717792"/>
            <a:ext cx="395255" cy="299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a:extLst>
              <a:ext uri="{FF2B5EF4-FFF2-40B4-BE49-F238E27FC236}">
                <a16:creationId xmlns:a16="http://schemas.microsoft.com/office/drawing/2014/main" id="{855DE971-ED1F-7FF2-9DF6-4BF09978C9C1}"/>
              </a:ext>
            </a:extLst>
          </p:cNvPr>
          <p:cNvCxnSpPr>
            <a:cxnSpLocks/>
            <a:stCxn id="29" idx="2"/>
            <a:endCxn id="27" idx="0"/>
          </p:cNvCxnSpPr>
          <p:nvPr/>
        </p:nvCxnSpPr>
        <p:spPr>
          <a:xfrm flipH="1">
            <a:off x="4114644" y="4573258"/>
            <a:ext cx="158360" cy="289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Прямая со стрелкой 79">
            <a:extLst>
              <a:ext uri="{FF2B5EF4-FFF2-40B4-BE49-F238E27FC236}">
                <a16:creationId xmlns:a16="http://schemas.microsoft.com/office/drawing/2014/main" id="{54B77E59-A469-338D-826E-2E59EC32B23A}"/>
              </a:ext>
            </a:extLst>
          </p:cNvPr>
          <p:cNvCxnSpPr>
            <a:cxnSpLocks/>
            <a:endCxn id="19" idx="3"/>
          </p:cNvCxnSpPr>
          <p:nvPr/>
        </p:nvCxnSpPr>
        <p:spPr>
          <a:xfrm flipH="1">
            <a:off x="9531516" y="2606401"/>
            <a:ext cx="193352" cy="63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Прямая со стрелкой 82">
            <a:extLst>
              <a:ext uri="{FF2B5EF4-FFF2-40B4-BE49-F238E27FC236}">
                <a16:creationId xmlns:a16="http://schemas.microsoft.com/office/drawing/2014/main" id="{C6823DBF-55FB-CF09-575E-7F1827773534}"/>
              </a:ext>
            </a:extLst>
          </p:cNvPr>
          <p:cNvCxnSpPr>
            <a:cxnSpLocks/>
          </p:cNvCxnSpPr>
          <p:nvPr/>
        </p:nvCxnSpPr>
        <p:spPr>
          <a:xfrm>
            <a:off x="7599676" y="2944449"/>
            <a:ext cx="0" cy="2387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Прямая со стрелкой 84">
            <a:extLst>
              <a:ext uri="{FF2B5EF4-FFF2-40B4-BE49-F238E27FC236}">
                <a16:creationId xmlns:a16="http://schemas.microsoft.com/office/drawing/2014/main" id="{E35E30E9-9D71-6E32-45C4-E36C717F00F1}"/>
              </a:ext>
            </a:extLst>
          </p:cNvPr>
          <p:cNvCxnSpPr>
            <a:cxnSpLocks/>
            <a:stCxn id="21" idx="2"/>
            <a:endCxn id="6" idx="0"/>
          </p:cNvCxnSpPr>
          <p:nvPr/>
        </p:nvCxnSpPr>
        <p:spPr>
          <a:xfrm>
            <a:off x="7511195" y="3978836"/>
            <a:ext cx="12211" cy="1888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Прямая со стрелкой 93">
            <a:extLst>
              <a:ext uri="{FF2B5EF4-FFF2-40B4-BE49-F238E27FC236}">
                <a16:creationId xmlns:a16="http://schemas.microsoft.com/office/drawing/2014/main" id="{EE0AF7F9-76D5-8F65-C120-4E2D2A45301C}"/>
              </a:ext>
            </a:extLst>
          </p:cNvPr>
          <p:cNvCxnSpPr>
            <a:cxnSpLocks/>
            <a:stCxn id="6" idx="1"/>
          </p:cNvCxnSpPr>
          <p:nvPr/>
        </p:nvCxnSpPr>
        <p:spPr>
          <a:xfrm flipH="1">
            <a:off x="5141054" y="5224815"/>
            <a:ext cx="877617" cy="609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Прямая со стрелкой 95">
            <a:extLst>
              <a:ext uri="{FF2B5EF4-FFF2-40B4-BE49-F238E27FC236}">
                <a16:creationId xmlns:a16="http://schemas.microsoft.com/office/drawing/2014/main" id="{E19BF355-2EDB-C561-5F55-6162CAE56178}"/>
              </a:ext>
            </a:extLst>
          </p:cNvPr>
          <p:cNvCxnSpPr>
            <a:cxnSpLocks/>
          </p:cNvCxnSpPr>
          <p:nvPr/>
        </p:nvCxnSpPr>
        <p:spPr>
          <a:xfrm flipV="1">
            <a:off x="8193438" y="4388249"/>
            <a:ext cx="1338079" cy="281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Прямая со стрелкой 99">
            <a:extLst>
              <a:ext uri="{FF2B5EF4-FFF2-40B4-BE49-F238E27FC236}">
                <a16:creationId xmlns:a16="http://schemas.microsoft.com/office/drawing/2014/main" id="{AC74B8B6-7B34-3367-0DC4-B01E4A29D7FB}"/>
              </a:ext>
            </a:extLst>
          </p:cNvPr>
          <p:cNvCxnSpPr>
            <a:cxnSpLocks/>
            <a:endCxn id="25" idx="0"/>
          </p:cNvCxnSpPr>
          <p:nvPr/>
        </p:nvCxnSpPr>
        <p:spPr>
          <a:xfrm>
            <a:off x="10536763" y="4544182"/>
            <a:ext cx="0" cy="240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Ромб 57">
            <a:extLst>
              <a:ext uri="{FF2B5EF4-FFF2-40B4-BE49-F238E27FC236}">
                <a16:creationId xmlns:a16="http://schemas.microsoft.com/office/drawing/2014/main" id="{51A5CA6B-2FED-0F1A-9B63-0F4232321CC1}"/>
              </a:ext>
            </a:extLst>
          </p:cNvPr>
          <p:cNvSpPr/>
          <p:nvPr/>
        </p:nvSpPr>
        <p:spPr>
          <a:xfrm>
            <a:off x="3210748" y="1936950"/>
            <a:ext cx="3009469" cy="1256897"/>
          </a:xfrm>
          <a:prstGeom prst="diamond">
            <a:avLst/>
          </a:prstGeom>
          <a:solidFill>
            <a:schemeClr val="accent3">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rgbClr val="000000"/>
                </a:solidFill>
                <a:ea typeface="Times New Roman" panose="02020603050405020304" pitchFamily="18" charset="0"/>
              </a:rPr>
              <a:t>Возможно ли проведение административного расследования в соответствии со статьей 28.7 КоАП РФ?</a:t>
            </a:r>
            <a:endParaRPr lang="ru-RU" sz="800" dirty="0"/>
          </a:p>
        </p:txBody>
      </p:sp>
      <p:sp>
        <p:nvSpPr>
          <p:cNvPr id="69" name="Прямоугольник 68">
            <a:extLst>
              <a:ext uri="{FF2B5EF4-FFF2-40B4-BE49-F238E27FC236}">
                <a16:creationId xmlns:a16="http://schemas.microsoft.com/office/drawing/2014/main" id="{1D3C1742-A47C-4890-B5F8-F27684C758DA}"/>
              </a:ext>
            </a:extLst>
          </p:cNvPr>
          <p:cNvSpPr/>
          <p:nvPr/>
        </p:nvSpPr>
        <p:spPr>
          <a:xfrm>
            <a:off x="6167475" y="2192041"/>
            <a:ext cx="514824" cy="31184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71" name="Прямая со стрелкой 70">
            <a:extLst>
              <a:ext uri="{FF2B5EF4-FFF2-40B4-BE49-F238E27FC236}">
                <a16:creationId xmlns:a16="http://schemas.microsoft.com/office/drawing/2014/main" id="{F8DF73CB-3813-05AE-8604-66FDFCEBFE28}"/>
              </a:ext>
            </a:extLst>
          </p:cNvPr>
          <p:cNvCxnSpPr>
            <a:cxnSpLocks/>
            <a:stCxn id="58" idx="3"/>
            <a:endCxn id="14" idx="1"/>
          </p:cNvCxnSpPr>
          <p:nvPr/>
        </p:nvCxnSpPr>
        <p:spPr>
          <a:xfrm flipV="1">
            <a:off x="6220217" y="1402967"/>
            <a:ext cx="3483560" cy="1162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5" name="Прямоугольник 74">
            <a:extLst>
              <a:ext uri="{FF2B5EF4-FFF2-40B4-BE49-F238E27FC236}">
                <a16:creationId xmlns:a16="http://schemas.microsoft.com/office/drawing/2014/main" id="{05C9CE92-68D7-5222-58B5-9C9A8D525A05}"/>
              </a:ext>
            </a:extLst>
          </p:cNvPr>
          <p:cNvSpPr/>
          <p:nvPr/>
        </p:nvSpPr>
        <p:spPr>
          <a:xfrm>
            <a:off x="4830128" y="1709261"/>
            <a:ext cx="518016" cy="16992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77" name="Прямоугольник 76">
            <a:extLst>
              <a:ext uri="{FF2B5EF4-FFF2-40B4-BE49-F238E27FC236}">
                <a16:creationId xmlns:a16="http://schemas.microsoft.com/office/drawing/2014/main" id="{9060BC96-A429-559A-A1DE-B9E5DF76B0C7}"/>
              </a:ext>
            </a:extLst>
          </p:cNvPr>
          <p:cNvSpPr/>
          <p:nvPr/>
        </p:nvSpPr>
        <p:spPr>
          <a:xfrm>
            <a:off x="3794151" y="1074028"/>
            <a:ext cx="2071956" cy="549661"/>
          </a:xfrm>
          <a:prstGeom prst="rect">
            <a:avLst/>
          </a:prstGeom>
          <a:solidFill>
            <a:schemeClr val="accent3">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Проведение административного расследования, установление личности правонарушителя</a:t>
            </a:r>
          </a:p>
        </p:txBody>
      </p:sp>
      <p:cxnSp>
        <p:nvCxnSpPr>
          <p:cNvPr id="78" name="Прямая со стрелкой 77">
            <a:extLst>
              <a:ext uri="{FF2B5EF4-FFF2-40B4-BE49-F238E27FC236}">
                <a16:creationId xmlns:a16="http://schemas.microsoft.com/office/drawing/2014/main" id="{8F1DF0A9-EAC7-3AEF-AF7B-ED61CA7C2D23}"/>
              </a:ext>
            </a:extLst>
          </p:cNvPr>
          <p:cNvCxnSpPr>
            <a:cxnSpLocks/>
            <a:stCxn id="58" idx="0"/>
            <a:endCxn id="77" idx="2"/>
          </p:cNvCxnSpPr>
          <p:nvPr/>
        </p:nvCxnSpPr>
        <p:spPr>
          <a:xfrm flipV="1">
            <a:off x="4715484" y="1623688"/>
            <a:ext cx="114645" cy="3132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Прямоугольник 85">
            <a:extLst>
              <a:ext uri="{FF2B5EF4-FFF2-40B4-BE49-F238E27FC236}">
                <a16:creationId xmlns:a16="http://schemas.microsoft.com/office/drawing/2014/main" id="{0E6CDBE4-E377-096B-BF00-624252FDFAAE}"/>
              </a:ext>
            </a:extLst>
          </p:cNvPr>
          <p:cNvSpPr/>
          <p:nvPr/>
        </p:nvSpPr>
        <p:spPr>
          <a:xfrm>
            <a:off x="6398627" y="1073320"/>
            <a:ext cx="2071956" cy="549661"/>
          </a:xfrm>
          <a:prstGeom prst="rect">
            <a:avLst/>
          </a:prstGeom>
          <a:solidFill>
            <a:schemeClr val="accent3">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Привлечение правонарушителя к административной ответственности</a:t>
            </a:r>
          </a:p>
        </p:txBody>
      </p:sp>
      <p:cxnSp>
        <p:nvCxnSpPr>
          <p:cNvPr id="88" name="Прямая со стрелкой 87">
            <a:extLst>
              <a:ext uri="{FF2B5EF4-FFF2-40B4-BE49-F238E27FC236}">
                <a16:creationId xmlns:a16="http://schemas.microsoft.com/office/drawing/2014/main" id="{A436CF74-CC12-A771-B020-6FE6B5ED1D37}"/>
              </a:ext>
            </a:extLst>
          </p:cNvPr>
          <p:cNvCxnSpPr>
            <a:stCxn id="77" idx="3"/>
            <a:endCxn id="86" idx="1"/>
          </p:cNvCxnSpPr>
          <p:nvPr/>
        </p:nvCxnSpPr>
        <p:spPr>
          <a:xfrm flipV="1">
            <a:off x="5866107" y="1348151"/>
            <a:ext cx="532520" cy="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Google Shape;108;g164f01ae4ad_0_11">
            <a:extLst>
              <a:ext uri="{FF2B5EF4-FFF2-40B4-BE49-F238E27FC236}">
                <a16:creationId xmlns:a16="http://schemas.microsoft.com/office/drawing/2014/main" id="{9D382506-27CC-87E7-9128-36A0DE1D0C63}"/>
              </a:ext>
            </a:extLst>
          </p:cNvPr>
          <p:cNvSpPr txBox="1">
            <a:spLocks noGrp="1"/>
          </p:cNvSpPr>
          <p:nvPr>
            <p:ph type="ctrTitle"/>
          </p:nvPr>
        </p:nvSpPr>
        <p:spPr>
          <a:xfrm>
            <a:off x="518217" y="174271"/>
            <a:ext cx="11404000" cy="664797"/>
          </a:xfrm>
          <a:prstGeom prst="rect">
            <a:avLst/>
          </a:prstGeom>
          <a:noFill/>
          <a:ln>
            <a:noFill/>
          </a:ln>
        </p:spPr>
        <p:txBody>
          <a:bodyPr spcFirstLastPara="1" vert="horz" wrap="square" lIns="0" tIns="0" rIns="0" bIns="0" rtlCol="0" anchor="b" anchorCtr="0">
            <a:spAutoFit/>
          </a:bodyPr>
          <a:lstStyle/>
          <a:p>
            <a:r>
              <a:rPr lang="ru-RU" sz="2400" b="1" dirty="0">
                <a:latin typeface="+mn-lt"/>
              </a:rPr>
              <a:t>Муниципальный инспектор и административная ответственность </a:t>
            </a:r>
            <a:br>
              <a:rPr lang="ru-RU" sz="2400" b="1" dirty="0">
                <a:latin typeface="+mn-lt"/>
              </a:rPr>
            </a:br>
            <a:r>
              <a:rPr lang="ru-RU" sz="2400" b="1" dirty="0">
                <a:latin typeface="+mn-lt"/>
              </a:rPr>
              <a:t>контролируемого лица за нарушение правил благоустройства</a:t>
            </a:r>
          </a:p>
        </p:txBody>
      </p:sp>
    </p:spTree>
    <p:extLst>
      <p:ext uri="{BB962C8B-B14F-4D97-AF65-F5344CB8AC3E}">
        <p14:creationId xmlns:p14="http://schemas.microsoft.com/office/powerpoint/2010/main" val="34872118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926145"/>
            <a:ext cx="11486508" cy="5295979"/>
          </a:xfrm>
        </p:spPr>
        <p:txBody>
          <a:bodyPr>
            <a:noAutofit/>
          </a:bodyPr>
          <a:lstStyle/>
          <a:p>
            <a:pPr marL="0" indent="0">
              <a:buNone/>
            </a:pPr>
            <a:r>
              <a:rPr lang="ru-RU" sz="1600" dirty="0">
                <a:effectLst/>
                <a:ea typeface="Times New Roman" panose="02020603050405020304" pitchFamily="18" charset="0"/>
              </a:rPr>
              <a:t>Определение Апелляционной коллегии Верховного Суда РФ от 24 ноября 2022 г. </a:t>
            </a:r>
            <a:r>
              <a:rPr lang="ru-RU" sz="1600" dirty="0">
                <a:ea typeface="Times New Roman" panose="02020603050405020304" pitchFamily="18" charset="0"/>
              </a:rPr>
              <a:t>№</a:t>
            </a:r>
            <a:r>
              <a:rPr lang="ru-RU" sz="1600" dirty="0">
                <a:effectLst/>
                <a:ea typeface="Times New Roman" panose="02020603050405020304" pitchFamily="18" charset="0"/>
              </a:rPr>
              <a:t> АПЛ22-503:</a:t>
            </a:r>
          </a:p>
          <a:p>
            <a:pPr marL="0" indent="0" algn="just">
              <a:buNone/>
            </a:pPr>
            <a:r>
              <a:rPr lang="ru-RU" sz="1600" dirty="0">
                <a:effectLst/>
                <a:ea typeface="Times New Roman" panose="02020603050405020304" pitchFamily="18" charset="0"/>
                <a:cs typeface="Times New Roman" panose="02020603050405020304" pitchFamily="18" charset="0"/>
              </a:rPr>
              <a:t>Как подчеркнул Конституционный Суд Российской Федерации в постановлении от 30.03.2021 № 9-П, КоАП РФ, связывая возможность возбуждения дела об административном правонарушении с наличием достаточных данных, указывающих на событие правонарушения, исключает возможность начала производства по делу, в частности, при отсутствии события или состава административного правонарушения (пункты 1 и 2 части 1 статьи 24.5 КоАП РФ). Соответственно, принятие процессуального решения о возбуждении дела об административном правонарушении или об отказе в таковом по обращению заявителя требует, кроме прочего, проверки содержащихся в нём данных, указывающих на имевшее место административное правонарушение, и не предполагает, что это решение принимается по одному только факту поступления названного обращения.</a:t>
            </a:r>
            <a:endParaRPr lang="ru-RU" sz="1600" dirty="0">
              <a:effectLst/>
              <a:ea typeface="Calibri" panose="020F0502020204030204" pitchFamily="34" charset="0"/>
              <a:cs typeface="Times New Roman" panose="02020603050405020304" pitchFamily="18" charset="0"/>
            </a:endParaRPr>
          </a:p>
          <a:p>
            <a:pPr marL="0" indent="0">
              <a:buNone/>
            </a:pPr>
            <a:r>
              <a:rPr lang="ru-RU" sz="1600" dirty="0">
                <a:effectLst/>
                <a:ea typeface="Calibri" panose="020F0502020204030204" pitchFamily="34" charset="0"/>
                <a:cs typeface="Times New Roman" panose="02020603050405020304" pitchFamily="18" charset="0"/>
              </a:rPr>
              <a:t>Проверка содержащихся в обращении физического или юридического лица данных, указывающих на событие административного правонарушения, в целях установления наличия или отсутствия оснований для возбуждения дела об административном правонарушении может осуществляться путём проведения мероприятий по контролю ….</a:t>
            </a:r>
          </a:p>
          <a:p>
            <a:pPr marL="0" indent="0" algn="just">
              <a:buNone/>
            </a:pPr>
            <a:r>
              <a:rPr lang="ru-RU" sz="1600" b="1" dirty="0">
                <a:effectLst/>
                <a:ea typeface="Times New Roman" panose="02020603050405020304" pitchFamily="18" charset="0"/>
              </a:rPr>
              <a:t>В силу части 4 статьи 56 Федерального закона № 248-ФЗ </a:t>
            </a:r>
            <a:r>
              <a:rPr lang="ru-RU" sz="1600" b="1" dirty="0">
                <a:solidFill>
                  <a:srgbClr val="C00000"/>
                </a:solidFill>
                <a:effectLst/>
                <a:ea typeface="Times New Roman" panose="02020603050405020304" pitchFamily="18" charset="0"/>
              </a:rPr>
              <a:t>оценка соблюдения контролируемыми лицами обязательных требований контрольными (надзорными) органами </a:t>
            </a:r>
            <a:r>
              <a:rPr lang="ru-RU" sz="1600" b="1" u="sng" dirty="0">
                <a:solidFill>
                  <a:srgbClr val="C00000"/>
                </a:solidFill>
                <a:effectLst/>
                <a:ea typeface="Times New Roman" panose="02020603050405020304" pitchFamily="18" charset="0"/>
              </a:rPr>
              <a:t>не может проводиться иными способами</a:t>
            </a:r>
            <a:r>
              <a:rPr lang="ru-RU" sz="1600" b="1" dirty="0">
                <a:solidFill>
                  <a:srgbClr val="C00000"/>
                </a:solidFill>
                <a:effectLst/>
                <a:ea typeface="Times New Roman" panose="02020603050405020304" pitchFamily="18" charset="0"/>
              </a:rPr>
              <a:t>, кроме как посредством контрольных (надзорных) мероприятий, контрольных (надзорных) мероприятий без взаимодействия</a:t>
            </a:r>
            <a:r>
              <a:rPr lang="ru-RU" sz="1600" b="1" dirty="0">
                <a:effectLst/>
                <a:ea typeface="Times New Roman" panose="02020603050405020304" pitchFamily="18" charset="0"/>
              </a:rPr>
              <a:t>, указанных в данной статье</a:t>
            </a:r>
            <a:r>
              <a:rPr lang="ru-RU" sz="1600" dirty="0">
                <a:effectLst/>
                <a:ea typeface="Times New Roman" panose="02020603050405020304" pitchFamily="18" charset="0"/>
              </a:rPr>
              <a:t>.</a:t>
            </a:r>
          </a:p>
          <a:p>
            <a:pPr marL="0" indent="0" algn="just">
              <a:buNone/>
            </a:pPr>
            <a:r>
              <a:rPr lang="ru-RU" sz="1600" b="1" dirty="0">
                <a:effectLst/>
                <a:ea typeface="Times New Roman" panose="02020603050405020304" pitchFamily="18" charset="0"/>
              </a:rPr>
              <a:t>Поскольку оценка соблюдения контролируемыми лицами обязательных требований является предметом муниципального контроля …</a:t>
            </a:r>
            <a:r>
              <a:rPr lang="ru-RU" sz="1600" dirty="0">
                <a:effectLst/>
                <a:ea typeface="Times New Roman" panose="02020603050405020304" pitchFamily="18" charset="0"/>
              </a:rPr>
              <a:t>, </a:t>
            </a:r>
            <a:r>
              <a:rPr lang="ru-RU" sz="1600" b="1" dirty="0">
                <a:effectLst/>
                <a:ea typeface="Times New Roman" panose="02020603050405020304" pitchFamily="18" charset="0"/>
              </a:rPr>
              <a:t>пункт 9 постановления Правительства Российской Федерации № 336, предусматривающий, что в случае поступления сведений о возможных признаках нарушения обязательных требований </a:t>
            </a:r>
            <a:r>
              <a:rPr lang="ru-RU" sz="1600" b="1" dirty="0">
                <a:solidFill>
                  <a:srgbClr val="C00000"/>
                </a:solidFill>
                <a:effectLst/>
                <a:ea typeface="Times New Roman" panose="02020603050405020304" pitchFamily="18" charset="0"/>
              </a:rPr>
              <a:t>контрольный (надзорный) орган оценивает их достаточность </a:t>
            </a:r>
            <a:r>
              <a:rPr lang="ru-RU" sz="1600" b="1" dirty="0">
                <a:effectLst/>
                <a:ea typeface="Times New Roman" panose="02020603050405020304" pitchFamily="18" charset="0"/>
              </a:rPr>
              <a:t>для решения вопроса о возбуждении дела об административном правонарушении </a:t>
            </a:r>
            <a:r>
              <a:rPr lang="ru-RU" sz="1600" b="1" u="sng" dirty="0">
                <a:solidFill>
                  <a:srgbClr val="C00000"/>
                </a:solidFill>
                <a:effectLst/>
                <a:ea typeface="Times New Roman" panose="02020603050405020304" pitchFamily="18" charset="0"/>
              </a:rPr>
              <a:t>только</a:t>
            </a:r>
            <a:r>
              <a:rPr lang="ru-RU" sz="1600" b="1" dirty="0">
                <a:solidFill>
                  <a:srgbClr val="C00000"/>
                </a:solidFill>
                <a:effectLst/>
                <a:ea typeface="Times New Roman" panose="02020603050405020304" pitchFamily="18" charset="0"/>
              </a:rPr>
              <a:t> по результатам проведения контрольного (надзорного) мероприятия, </a:t>
            </a:r>
            <a:r>
              <a:rPr lang="ru-RU" sz="1600" b="1" dirty="0">
                <a:effectLst/>
                <a:ea typeface="Times New Roman" panose="02020603050405020304" pitchFamily="18" charset="0"/>
              </a:rPr>
              <a:t>соответствует указанному федеральному законодательству, а следовательно, не нарушает права, свободы и законные интересы административных истцов</a:t>
            </a:r>
            <a:r>
              <a:rPr lang="ru-RU" sz="1600" dirty="0">
                <a:effectLst/>
                <a:ea typeface="Times New Roman" panose="02020603050405020304" pitchFamily="18" charset="0"/>
              </a:rPr>
              <a:t>.</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38</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6009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2.3. Особенности отдельных позиций в современной судебной практике</a:t>
            </a:r>
          </a:p>
        </p:txBody>
      </p:sp>
    </p:spTree>
    <p:extLst>
      <p:ext uri="{BB962C8B-B14F-4D97-AF65-F5344CB8AC3E}">
        <p14:creationId xmlns:p14="http://schemas.microsoft.com/office/powerpoint/2010/main" val="421191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3</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487680" y="927610"/>
            <a:ext cx="11115315" cy="2154436"/>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Ряд положений о муниципальном контроле регламентирует то, что можно вообще убрать из положения о контроле:</a:t>
            </a:r>
          </a:p>
          <a:p>
            <a:r>
              <a:rPr lang="ru-RU" sz="1600" b="1" dirty="0"/>
              <a:t>1) права, обязанности, запреты в деятельности муниципального инспектора;</a:t>
            </a:r>
          </a:p>
          <a:p>
            <a:r>
              <a:rPr lang="ru-RU" sz="1600" b="1" dirty="0"/>
              <a:t>2) требования к контрольным мероприятиям и контрольным действиям;</a:t>
            </a:r>
          </a:p>
          <a:p>
            <a:r>
              <a:rPr lang="ru-RU" sz="1600" b="1" dirty="0"/>
              <a:t>3) другое ненужное воспроизведение положений Федерального закона № 248-ФЗ.</a:t>
            </a:r>
          </a:p>
          <a:p>
            <a:endParaRPr lang="ru-RU" sz="1400" dirty="0"/>
          </a:p>
          <a:p>
            <a:r>
              <a:rPr lang="ru-RU" sz="1400" dirty="0">
                <a:effectLst/>
              </a:rPr>
              <a:t>П. 7 ч. 5 ст. 3 Федерального закона № 248 ФЗ:</a:t>
            </a:r>
          </a:p>
          <a:p>
            <a:r>
              <a:rPr lang="ru-RU" sz="1400" dirty="0"/>
              <a:t>Положением</a:t>
            </a:r>
            <a:r>
              <a:rPr lang="ru-RU" sz="1400" dirty="0">
                <a:effectLst/>
              </a:rPr>
              <a:t>  о виде контроля определяются:</a:t>
            </a:r>
          </a:p>
          <a:p>
            <a:r>
              <a:rPr lang="ru-RU" sz="1400" dirty="0">
                <a:effectLst/>
              </a:rPr>
              <a:t>7) </a:t>
            </a:r>
            <a:r>
              <a:rPr lang="ru-RU" sz="1400" b="1" dirty="0">
                <a:solidFill>
                  <a:srgbClr val="C00000"/>
                </a:solidFill>
                <a:effectLst/>
              </a:rPr>
              <a:t>иные вопросы, регулирование которых в соответствии с Федеральным законом № 248-ФЗ, а в случаях, установленных Федеральным законом № 248-ФЗ, в соответствии с федеральными законами о видах контроля осуществляется положением о виде контроля</a:t>
            </a:r>
            <a:endParaRPr lang="ru-RU" sz="1400" dirty="0">
              <a:effectLst/>
            </a:endParaRP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7253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 Дефекты в утвержденных положениях о муниципальном контроле: излишняя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437017" y="3164926"/>
            <a:ext cx="11216640" cy="3539430"/>
          </a:xfrm>
          <a:prstGeom prst="rect">
            <a:avLst/>
          </a:prstGeom>
        </p:spPr>
        <p:txBody>
          <a:bodyPr wrap="square">
            <a:spAutoFit/>
          </a:bodyPr>
          <a:lstStyle/>
          <a:p>
            <a:r>
              <a:rPr lang="ru-RU" sz="1600" dirty="0"/>
              <a:t>Пример: </a:t>
            </a:r>
          </a:p>
          <a:p>
            <a:r>
              <a:rPr lang="ru-RU" sz="1600" dirty="0"/>
              <a:t>муниципальное образование Белгородской области (земельный контроль):</a:t>
            </a:r>
          </a:p>
          <a:p>
            <a:endParaRPr lang="ru-RU" sz="1600" dirty="0"/>
          </a:p>
          <a:p>
            <a:r>
              <a:rPr lang="ru-RU" sz="1600" dirty="0"/>
              <a:t>В отношении объектов, относящихся к категории среднего риска, проводятся: </a:t>
            </a:r>
            <a:r>
              <a:rPr lang="ru-RU" sz="1600" b="1" dirty="0"/>
              <a:t>не менее одного контрольного (надзорного) мероприятия в шесть лет и не более одного контрольного (надзорного) мероприятия в три года</a:t>
            </a:r>
            <a:r>
              <a:rPr lang="ru-RU" sz="1600" dirty="0"/>
              <a:t>.</a:t>
            </a:r>
          </a:p>
          <a:p>
            <a:r>
              <a:rPr lang="ru-RU" sz="1600" dirty="0"/>
              <a:t>В отношении объектов, относящихся к категории умеренного риска, проводятся: </a:t>
            </a:r>
            <a:r>
              <a:rPr lang="ru-RU" sz="1600" b="1" dirty="0"/>
              <a:t>не менее одного контрольного (надзорного) мероприятия в шесть лет и не более одного контрольного (надзорного) мероприятия в три года</a:t>
            </a:r>
            <a:r>
              <a:rPr lang="ru-RU" sz="1600" dirty="0"/>
              <a:t>.</a:t>
            </a:r>
          </a:p>
          <a:p>
            <a:endParaRPr lang="ru-RU" sz="1600" i="1" dirty="0"/>
          </a:p>
          <a:p>
            <a:r>
              <a:rPr lang="ru-RU" sz="1600" b="1" i="1" dirty="0"/>
              <a:t>И тут же определена конкретная периодичность проведения контрольных мероприятий:</a:t>
            </a:r>
          </a:p>
          <a:p>
            <a:endParaRPr lang="ru-RU" sz="1600" b="1" i="1" dirty="0"/>
          </a:p>
          <a:p>
            <a:r>
              <a:rPr lang="ru-RU" sz="1600" dirty="0"/>
              <a:t>Периодичность проведения плановых контрольных мероприятий в отношении объектов контроля, отнесенных к категории среднего риска - </a:t>
            </a:r>
            <a:r>
              <a:rPr lang="ru-RU" sz="1600" b="1" dirty="0"/>
              <a:t>один раз в 3 года</a:t>
            </a:r>
            <a:r>
              <a:rPr lang="ru-RU" sz="1600" dirty="0"/>
              <a:t>.</a:t>
            </a:r>
          </a:p>
          <a:p>
            <a:r>
              <a:rPr lang="ru-RU" sz="1600" dirty="0"/>
              <a:t>Периодичность проведения плановых контрольных мероприятий в отношении объектов контроля, отнесенных к категории умеренного риска - </a:t>
            </a:r>
            <a:r>
              <a:rPr lang="ru-RU" sz="1600" b="1" dirty="0"/>
              <a:t>один раз в 5 лет</a:t>
            </a:r>
            <a:r>
              <a:rPr lang="ru-RU" sz="1600" dirty="0"/>
              <a:t>.</a:t>
            </a:r>
          </a:p>
        </p:txBody>
      </p:sp>
    </p:spTree>
    <p:extLst>
      <p:ext uri="{BB962C8B-B14F-4D97-AF65-F5344CB8AC3E}">
        <p14:creationId xmlns:p14="http://schemas.microsoft.com/office/powerpoint/2010/main" val="38860708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297242" y="460177"/>
            <a:ext cx="11597516" cy="6261298"/>
          </a:xfrm>
        </p:spPr>
        <p:txBody>
          <a:bodyPr>
            <a:noAutofit/>
          </a:bodyPr>
          <a:lstStyle/>
          <a:p>
            <a:pPr marL="0" indent="0">
              <a:spcBef>
                <a:spcPts val="0"/>
              </a:spcBef>
              <a:buNone/>
            </a:pPr>
            <a:r>
              <a:rPr lang="ru-RU" sz="1600" b="1" dirty="0">
                <a:effectLst/>
                <a:ea typeface="Times New Roman" panose="02020603050405020304" pitchFamily="18" charset="0"/>
              </a:rPr>
              <a:t>Постановление Одиннадцатого арбитражного апелляционного суда от 16.01.2023 № 11АП-18048/22 по делу </a:t>
            </a:r>
            <a:r>
              <a:rPr lang="ru-RU" sz="1600" b="1" dirty="0">
                <a:ea typeface="Times New Roman" panose="02020603050405020304" pitchFamily="18" charset="0"/>
              </a:rPr>
              <a:t>№</a:t>
            </a:r>
            <a:r>
              <a:rPr lang="ru-RU" sz="1600" b="1" dirty="0">
                <a:effectLst/>
                <a:ea typeface="Times New Roman" panose="02020603050405020304" pitchFamily="18" charset="0"/>
              </a:rPr>
              <a:t> А65-21933/2022</a:t>
            </a:r>
            <a:endParaRPr lang="ru-RU" sz="1600" dirty="0">
              <a:effectLst/>
              <a:ea typeface="Times New Roman" panose="02020603050405020304" pitchFamily="18" charset="0"/>
            </a:endParaRPr>
          </a:p>
          <a:p>
            <a:pPr marL="0" indent="0">
              <a:spcBef>
                <a:spcPts val="0"/>
              </a:spcBef>
              <a:buNone/>
            </a:pPr>
            <a:endParaRPr lang="ru-RU" sz="1600" dirty="0">
              <a:effectLst/>
              <a:ea typeface="Times New Roman" panose="02020603050405020304" pitchFamily="18" charset="0"/>
            </a:endParaRPr>
          </a:p>
          <a:p>
            <a:pPr marL="0" indent="0" algn="just">
              <a:spcBef>
                <a:spcPts val="0"/>
              </a:spcBef>
              <a:buNone/>
            </a:pPr>
            <a:r>
              <a:rPr lang="ru-RU" sz="1600" dirty="0">
                <a:effectLst/>
                <a:ea typeface="Times New Roman" panose="02020603050405020304" pitchFamily="18" charset="0"/>
              </a:rPr>
              <a:t>Контрольный орган отказал в возбуждении дела об административном правонарушении со ссылкой на то, что дело об административном правонарушении может быть возбуждено только по результатам контрольного (надзорного) мероприятия, проведенного в рамках </a:t>
            </a:r>
            <a:r>
              <a:rPr lang="ru-RU" sz="1600" i="0" dirty="0">
                <a:effectLst/>
                <a:ea typeface="Times New Roman" panose="02020603050405020304" pitchFamily="18" charset="0"/>
              </a:rPr>
              <a:t>Федерального</a:t>
            </a:r>
            <a:r>
              <a:rPr lang="ru-RU" sz="1600" dirty="0">
                <a:effectLst/>
                <a:ea typeface="Times New Roman" panose="02020603050405020304" pitchFamily="18" charset="0"/>
              </a:rPr>
              <a:t> </a:t>
            </a:r>
            <a:r>
              <a:rPr lang="ru-RU" sz="1600" i="0" dirty="0">
                <a:effectLst/>
                <a:ea typeface="Times New Roman" panose="02020603050405020304" pitchFamily="18" charset="0"/>
              </a:rPr>
              <a:t>закона</a:t>
            </a:r>
            <a:r>
              <a:rPr lang="ru-RU" sz="1600" dirty="0">
                <a:effectLst/>
                <a:ea typeface="Times New Roman" panose="02020603050405020304" pitchFamily="18" charset="0"/>
              </a:rPr>
              <a:t> </a:t>
            </a:r>
            <a:r>
              <a:rPr lang="ru-RU" sz="1600" dirty="0">
                <a:ea typeface="Times New Roman" panose="02020603050405020304" pitchFamily="18" charset="0"/>
              </a:rPr>
              <a:t>№</a:t>
            </a:r>
            <a:r>
              <a:rPr lang="ru-RU" sz="1600" dirty="0">
                <a:effectLst/>
                <a:ea typeface="Times New Roman" panose="02020603050405020304" pitchFamily="18" charset="0"/>
              </a:rPr>
              <a:t> </a:t>
            </a:r>
            <a:r>
              <a:rPr lang="ru-RU" sz="1600" i="0" dirty="0">
                <a:effectLst/>
                <a:ea typeface="Times New Roman" panose="02020603050405020304" pitchFamily="18" charset="0"/>
              </a:rPr>
              <a:t>248</a:t>
            </a:r>
            <a:r>
              <a:rPr lang="ru-RU" sz="1600" dirty="0">
                <a:effectLst/>
                <a:ea typeface="Times New Roman" panose="02020603050405020304" pitchFamily="18" charset="0"/>
              </a:rPr>
              <a:t>-</a:t>
            </a:r>
            <a:r>
              <a:rPr lang="ru-RU" sz="1600" i="0" dirty="0">
                <a:effectLst/>
                <a:ea typeface="Times New Roman" panose="02020603050405020304" pitchFamily="18" charset="0"/>
              </a:rPr>
              <a:t>ФЗ</a:t>
            </a:r>
            <a:r>
              <a:rPr lang="ru-RU" sz="1600" dirty="0">
                <a:effectLst/>
                <a:ea typeface="Times New Roman" panose="02020603050405020304" pitchFamily="18" charset="0"/>
              </a:rPr>
              <a:t>. Однако постановлением Правительства Российской Федерации от 10.03.2022 № 336 установлен особый порядок проведения контрольных (надзорных) мероприятий, а факты, изложенные в обращении, не являются основанием для проведения контрольного (надзорного) мероприятия.</a:t>
            </a:r>
          </a:p>
          <a:p>
            <a:pPr marL="0" indent="0" algn="just">
              <a:spcBef>
                <a:spcPts val="0"/>
              </a:spcBef>
              <a:buNone/>
            </a:pPr>
            <a:r>
              <a:rPr lang="ru-RU" sz="1600" dirty="0">
                <a:effectLst/>
                <a:ea typeface="Times New Roman" panose="02020603050405020304" pitchFamily="18" charset="0"/>
              </a:rPr>
              <a:t>Однако, суд первой инстанции по праву счёл, что </a:t>
            </a:r>
            <a:r>
              <a:rPr lang="ru-RU" sz="1600" b="1" dirty="0">
                <a:effectLst/>
                <a:ea typeface="Times New Roman" panose="02020603050405020304" pitchFamily="18" charset="0"/>
              </a:rPr>
              <a:t>выводы административного органа о возможности возбуждения дела об административном правонарушении только по результатам проведения контрольного (надзорного) мероприятия, основаны на неверном толковании норм действующего законодательства, поскольку порядок и основания привлечения к административной ответственности регулируются только КоАП РФ.</a:t>
            </a:r>
          </a:p>
          <a:p>
            <a:pPr marL="0" indent="0" algn="just">
              <a:spcBef>
                <a:spcPts val="0"/>
              </a:spcBef>
              <a:buNone/>
            </a:pPr>
            <a:r>
              <a:rPr lang="ru-RU" sz="1600" dirty="0">
                <a:effectLst/>
                <a:ea typeface="Times New Roman" panose="02020603050405020304" pitchFamily="18" charset="0"/>
              </a:rPr>
              <a:t>Согласно части 1 статьи 1.1 КоАП РФ законодательство об административных правонарушениях состоит из КоАП РФ и принимаемых в соответствии с ним законов субъектов Российской Федерации об административных правонарушениях.</a:t>
            </a:r>
          </a:p>
          <a:p>
            <a:pPr marL="0" indent="0" algn="just">
              <a:spcBef>
                <a:spcPts val="0"/>
              </a:spcBef>
              <a:buNone/>
            </a:pPr>
            <a:r>
              <a:rPr lang="ru-RU" sz="1600" dirty="0">
                <a:effectLst/>
                <a:ea typeface="Times New Roman" panose="02020603050405020304" pitchFamily="18" charset="0"/>
              </a:rPr>
              <a:t>В силу части 1 статьи 1.4 КоАП РФ </a:t>
            </a:r>
            <a:r>
              <a:rPr lang="ru-RU" sz="1600" b="1" dirty="0">
                <a:effectLst/>
                <a:ea typeface="Times New Roman" panose="02020603050405020304" pitchFamily="18" charset="0"/>
              </a:rPr>
              <a:t>лица, совершившие административные правонарушения, равны перед законом</a:t>
            </a:r>
            <a:r>
              <a:rPr lang="ru-RU" sz="1600" dirty="0">
                <a:effectLst/>
                <a:ea typeface="Times New Roman" panose="02020603050405020304" pitchFamily="18" charset="0"/>
              </a:rPr>
              <a:t>. </a:t>
            </a:r>
          </a:p>
          <a:p>
            <a:pPr marL="0" indent="0" algn="just">
              <a:spcBef>
                <a:spcPts val="0"/>
              </a:spcBef>
              <a:buNone/>
            </a:pPr>
            <a:r>
              <a:rPr lang="ru-RU" sz="1600" dirty="0">
                <a:effectLst/>
                <a:ea typeface="Times New Roman" panose="02020603050405020304" pitchFamily="18" charset="0"/>
              </a:rPr>
              <a:t>Статьей 24.5 КоАП РФ установлены обстоятельства, исключающие производство по делу об административном правонарушении.</a:t>
            </a:r>
          </a:p>
          <a:p>
            <a:pPr marL="0" indent="0" algn="just">
              <a:spcBef>
                <a:spcPts val="0"/>
              </a:spcBef>
              <a:buNone/>
            </a:pPr>
            <a:r>
              <a:rPr lang="ru-RU" sz="1600" b="1" dirty="0">
                <a:effectLst/>
                <a:ea typeface="Times New Roman" panose="02020603050405020304" pitchFamily="18" charset="0"/>
              </a:rPr>
              <a:t>Часть 1 указанной статьи КоАП РФ, содержащая обстоятельства, наличие которых исключает начало производства по делу об административном правонарушении или влечет прекращение начатого производства, не содержит такого обстоятельства, как принятые Правительством Российской Федерации ограничения</a:t>
            </a:r>
            <a:r>
              <a:rPr lang="ru-RU" sz="1600" dirty="0">
                <a:effectLst/>
                <a:ea typeface="Times New Roman" panose="02020603050405020304" pitchFamily="18" charset="0"/>
              </a:rPr>
              <a:t>.</a:t>
            </a:r>
          </a:p>
          <a:p>
            <a:pPr marL="0" indent="0" algn="just">
              <a:spcBef>
                <a:spcPts val="0"/>
              </a:spcBef>
              <a:buNone/>
            </a:pPr>
            <a:r>
              <a:rPr lang="ru-RU" sz="1600" dirty="0">
                <a:effectLst/>
                <a:ea typeface="Times New Roman" panose="02020603050405020304" pitchFamily="18" charset="0"/>
              </a:rPr>
              <a:t>Ссылку административного органа в оспариваемом определении на пункт 9 части 1 статьи 24.5 КоАП РФ, в котором указано такое обстоятельство, как «иные предусмотренные настоящим Кодексом обстоятельства, при наличии которых лицо, совершившее действия (бездействие), содержащее признаки состава административного правонарушения, освобождается от административной ответственности», суд по праву признал неправомерной, поскольку самим Кодексом предусмотрено лишь еще одно такое обстоятельство, связанное с малозначительностью совершенного административного правонарушения (в соответствии со статьей 2.9 Кодекса).</a:t>
            </a:r>
          </a:p>
          <a:p>
            <a:pPr marL="0" indent="0" algn="just">
              <a:spcBef>
                <a:spcPts val="0"/>
              </a:spcBef>
              <a:buNone/>
            </a:pPr>
            <a:r>
              <a:rPr lang="ru-RU" sz="1600" dirty="0">
                <a:effectLst/>
                <a:ea typeface="Times New Roman" panose="02020603050405020304" pitchFamily="18" charset="0"/>
              </a:rPr>
              <a:t>Указанный пункт 9 части 1 статьи 24.5 КоАП РФ  в силу своей юридической конструкции расширительному толкованию не подлежит, и ограничено иными обстоятельствами только предусмотренными самим Кодексом.</a:t>
            </a:r>
          </a:p>
          <a:p>
            <a:pPr marL="0" indent="0" algn="just">
              <a:spcBef>
                <a:spcPts val="0"/>
              </a:spcBef>
              <a:buNone/>
            </a:pPr>
            <a:r>
              <a:rPr lang="ru-RU" sz="1600" dirty="0">
                <a:effectLst/>
                <a:ea typeface="Times New Roman" panose="02020603050405020304" pitchFamily="18" charset="0"/>
              </a:rPr>
              <a:t>Суд первой инстанции пришел к правомерному выводу, что порядок и основания привлечения к административной ответственности регулируются КоАП РФ.</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39</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41822"/>
            <a:ext cx="11486508" cy="4392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2.4. Особенности отдельных позиций в современной судебной практике</a:t>
            </a:r>
          </a:p>
        </p:txBody>
      </p:sp>
    </p:spTree>
    <p:extLst>
      <p:ext uri="{BB962C8B-B14F-4D97-AF65-F5344CB8AC3E}">
        <p14:creationId xmlns:p14="http://schemas.microsoft.com/office/powerpoint/2010/main" val="25739326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926145"/>
            <a:ext cx="11486508" cy="5005709"/>
          </a:xfrm>
        </p:spPr>
        <p:txBody>
          <a:bodyPr>
            <a:noAutofit/>
          </a:bodyPr>
          <a:lstStyle/>
          <a:p>
            <a:pPr marL="0" indent="0">
              <a:buNone/>
            </a:pPr>
            <a:r>
              <a:rPr lang="ru-RU" sz="1600" b="1" dirty="0">
                <a:solidFill>
                  <a:srgbClr val="22272F"/>
                </a:solidFill>
                <a:effectLst/>
                <a:ea typeface="Times New Roman" panose="02020603050405020304" pitchFamily="18" charset="0"/>
              </a:rPr>
              <a:t>Определение Конституционного Суда Российской Федерации от 08.12.2022 № 3216-О </a:t>
            </a:r>
            <a:r>
              <a:rPr lang="ru-RU" sz="1600" b="1" dirty="0">
                <a:solidFill>
                  <a:srgbClr val="22272F"/>
                </a:solidFill>
                <a:ea typeface="Times New Roman" panose="02020603050405020304" pitchFamily="18" charset="0"/>
              </a:rPr>
              <a:t>«</a:t>
            </a:r>
            <a:r>
              <a:rPr lang="ru-RU" sz="1600" b="1" dirty="0">
                <a:solidFill>
                  <a:srgbClr val="22272F"/>
                </a:solidFill>
                <a:effectLst/>
                <a:ea typeface="Times New Roman" panose="02020603050405020304" pitchFamily="18" charset="0"/>
              </a:rPr>
              <a:t>Об отказе в принятии к рассмотрению жалобы товарищества собственников недвижимости «Купеческий Двор» на нарушение его конституционных прав пунктом 1 части 1 статьи 17 Федерального закона «О защите прав юридических лиц и индивидуальных предпринимателей при осуществлении государственного контроля (надзора) и муниципального контроля»</a:t>
            </a:r>
            <a:r>
              <a:rPr lang="ru-RU" sz="1600" dirty="0">
                <a:effectLst/>
                <a:ea typeface="Times New Roman" panose="02020603050405020304" pitchFamily="18" charset="0"/>
              </a:rPr>
              <a:t>:</a:t>
            </a:r>
          </a:p>
          <a:p>
            <a:pPr marL="0" indent="0">
              <a:buNone/>
            </a:pPr>
            <a:r>
              <a:rPr lang="ru-RU" sz="1600" dirty="0">
                <a:effectLst/>
                <a:ea typeface="Times New Roman" panose="02020603050405020304" pitchFamily="18" charset="0"/>
              </a:rPr>
              <a:t>Возлагая на органы контрольную функцию и наделяя их полномочиями действовать властно-обязывающим образом, федеральный законодатель должен соблюдать вытекающие из конституционных принципов правового государства, важнейшими из которых являются равенство и справедливость, требования определенности, ясности, недвусмысленности правовых норм и их согласованности с системой действующего правового регулирования (постановления Конституционного Суда Российской Федерации от 06.04.2004 № 7-П, от 31.05.2005 № 6-П, от 18.07.2008 № 10-П и от 17.02.2015 № 2-П). </a:t>
            </a:r>
          </a:p>
          <a:p>
            <a:pPr marL="0" indent="0">
              <a:buNone/>
            </a:pPr>
            <a:r>
              <a:rPr lang="ru-RU" sz="1600" dirty="0">
                <a:effectLst/>
                <a:ea typeface="Times New Roman" panose="02020603050405020304" pitchFamily="18" charset="0"/>
              </a:rPr>
              <a:t>… </a:t>
            </a:r>
            <a:r>
              <a:rPr lang="ru-RU" sz="1600" b="1" dirty="0">
                <a:effectLst/>
                <a:ea typeface="Times New Roman" panose="02020603050405020304" pitchFamily="18" charset="0"/>
              </a:rPr>
              <a:t>отмена судом постановления по делу об административном правонарушении</a:t>
            </a:r>
            <a:r>
              <a:rPr lang="ru-RU" sz="1600" dirty="0">
                <a:effectLst/>
                <a:ea typeface="Times New Roman" panose="02020603050405020304" pitchFamily="18" charset="0"/>
              </a:rPr>
              <a:t>, в том числе в связи с отсутствием состава противоправного деяния, </a:t>
            </a:r>
            <a:r>
              <a:rPr lang="ru-RU" sz="1600" b="1" dirty="0">
                <a:effectLst/>
                <a:ea typeface="Times New Roman" panose="02020603050405020304" pitchFamily="18" charset="0"/>
              </a:rPr>
              <a:t>не может рассматриваться как безусловное основание для последующей отмены предписания об устранении допущенных нарушений обязательных требований</a:t>
            </a:r>
            <a:r>
              <a:rPr lang="ru-RU" sz="1600" b="1" dirty="0">
                <a:ea typeface="Times New Roman" panose="02020603050405020304" pitchFamily="18" charset="0"/>
              </a:rPr>
              <a:t> </a:t>
            </a:r>
            <a:r>
              <a:rPr lang="ru-RU" sz="1600" dirty="0">
                <a:ea typeface="Times New Roman" panose="02020603050405020304" pitchFamily="18" charset="0"/>
              </a:rPr>
              <a:t>…</a:t>
            </a:r>
            <a:r>
              <a:rPr lang="ru-RU" sz="1600" dirty="0">
                <a:effectLst/>
                <a:ea typeface="Times New Roman" panose="02020603050405020304" pitchFamily="18" charset="0"/>
              </a:rPr>
              <a:t>, поскольку данное предписание подразумевает самостоятельное изложение выявленных нарушений, создающих угрозы для неопределенного круга лиц, и тем самым автоматически не предполагает прямой зависимости от наличия или отсутствия в действиях лица, которому оно выдано, состава административного правонарушения.</a:t>
            </a:r>
          </a:p>
          <a:p>
            <a:pPr marL="0" indent="0">
              <a:buNone/>
            </a:pPr>
            <a:r>
              <a:rPr lang="ru-RU" sz="1600" dirty="0">
                <a:effectLst/>
                <a:ea typeface="Times New Roman" panose="02020603050405020304" pitchFamily="18" charset="0"/>
              </a:rPr>
              <a:t>Отсутствие в действиях привлекаемого к ответственности лица состава административного правонарушения может влечь за собой отмену представления об устранении причин и условий, способствовавших совершению данного административного правонарушения. </a:t>
            </a:r>
            <a:r>
              <a:rPr lang="ru-RU" sz="1600" b="1" dirty="0">
                <a:effectLst/>
                <a:ea typeface="Times New Roman" panose="02020603050405020304" pitchFamily="18" charset="0"/>
              </a:rPr>
              <a:t>Предписание </a:t>
            </a:r>
            <a:r>
              <a:rPr lang="ru-RU" sz="1600" dirty="0">
                <a:effectLst/>
                <a:ea typeface="Times New Roman" panose="02020603050405020304" pitchFamily="18" charset="0"/>
              </a:rPr>
              <a:t>же </a:t>
            </a:r>
            <a:r>
              <a:rPr lang="ru-RU" sz="1600" b="1" dirty="0">
                <a:effectLst/>
                <a:ea typeface="Times New Roman" panose="02020603050405020304" pitchFamily="18" charset="0"/>
              </a:rPr>
              <a:t>об устранении допущенных нарушений обязательных требований</a:t>
            </a:r>
            <a:r>
              <a:rPr lang="ru-RU" sz="1600" b="1" dirty="0">
                <a:ea typeface="Times New Roman" panose="02020603050405020304" pitchFamily="18" charset="0"/>
              </a:rPr>
              <a:t> </a:t>
            </a:r>
            <a:r>
              <a:rPr lang="ru-RU" sz="1600" dirty="0">
                <a:ea typeface="Times New Roman" panose="02020603050405020304" pitchFamily="18" charset="0"/>
              </a:rPr>
              <a:t>…</a:t>
            </a:r>
            <a:r>
              <a:rPr lang="ru-RU" sz="1600" b="1" dirty="0">
                <a:ea typeface="Times New Roman" panose="02020603050405020304" pitchFamily="18" charset="0"/>
              </a:rPr>
              <a:t> </a:t>
            </a:r>
            <a:r>
              <a:rPr lang="ru-RU" sz="1600" b="1" dirty="0">
                <a:effectLst/>
                <a:ea typeface="Times New Roman" panose="02020603050405020304" pitchFamily="18" charset="0"/>
              </a:rPr>
              <a:t>выступает средством восстановления законности и правопорядка</a:t>
            </a:r>
            <a:r>
              <a:rPr lang="ru-RU" sz="1600" dirty="0">
                <a:effectLst/>
                <a:ea typeface="Times New Roman" panose="02020603050405020304" pitchFamily="18" charset="0"/>
              </a:rPr>
              <a:t>, </a:t>
            </a:r>
            <a:r>
              <a:rPr lang="ru-RU" sz="1600" b="1" dirty="0">
                <a:effectLst/>
                <a:ea typeface="Times New Roman" panose="02020603050405020304" pitchFamily="18" charset="0"/>
              </a:rPr>
              <a:t>повышения общественной безопасности и противодействия угрозам, возникающим вследствие нарушения действующего законодательства, и подлежит исполнению</a:t>
            </a:r>
            <a:r>
              <a:rPr lang="ru-RU" sz="1600" dirty="0">
                <a:effectLst/>
                <a:ea typeface="Times New Roman" panose="02020603050405020304" pitchFamily="18" charset="0"/>
              </a:rPr>
              <a:t>, в том числе в соответствии с вынесенным по результатам его проверки судебным решением.</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40</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7"/>
            <a:ext cx="11486508" cy="6009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2.5. Особенности отдельных позиций в современной судебной практике</a:t>
            </a:r>
          </a:p>
        </p:txBody>
      </p:sp>
    </p:spTree>
    <p:extLst>
      <p:ext uri="{BB962C8B-B14F-4D97-AF65-F5344CB8AC3E}">
        <p14:creationId xmlns:p14="http://schemas.microsoft.com/office/powerpoint/2010/main" val="4205415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6746"/>
            <a:ext cx="11486508" cy="5840345"/>
          </a:xfrm>
        </p:spPr>
        <p:txBody>
          <a:bodyPr>
            <a:noAutofit/>
          </a:bodyPr>
          <a:lstStyle/>
          <a:p>
            <a:pPr marL="0" indent="0">
              <a:spcBef>
                <a:spcPts val="0"/>
              </a:spcBef>
              <a:buNone/>
            </a:pPr>
            <a:r>
              <a:rPr lang="ru-RU" sz="1600" b="1" dirty="0">
                <a:effectLst/>
                <a:ea typeface="Times New Roman" panose="02020603050405020304" pitchFamily="18" charset="0"/>
              </a:rPr>
              <a:t>Постановление Седьмого кассационного суда общей юрисдикции от 08.11.2022 по делу </a:t>
            </a:r>
            <a:r>
              <a:rPr lang="ru-RU" sz="1600" b="1" dirty="0">
                <a:ea typeface="Times New Roman" panose="02020603050405020304" pitchFamily="18" charset="0"/>
              </a:rPr>
              <a:t>№</a:t>
            </a:r>
            <a:r>
              <a:rPr lang="ru-RU" sz="1600" b="1" dirty="0">
                <a:effectLst/>
                <a:ea typeface="Times New Roman" panose="02020603050405020304" pitchFamily="18" charset="0"/>
              </a:rPr>
              <a:t> 16-6261/2022</a:t>
            </a:r>
          </a:p>
          <a:p>
            <a:pPr marL="0" indent="0">
              <a:spcBef>
                <a:spcPts val="0"/>
              </a:spcBef>
              <a:buNone/>
            </a:pPr>
            <a:endParaRPr lang="ru-RU" sz="1600" dirty="0">
              <a:effectLst/>
              <a:ea typeface="Times New Roman" panose="02020603050405020304" pitchFamily="18" charset="0"/>
            </a:endParaRPr>
          </a:p>
          <a:p>
            <a:pPr marL="0" indent="0" algn="just">
              <a:spcBef>
                <a:spcPts val="0"/>
              </a:spcBef>
              <a:buNone/>
            </a:pPr>
            <a:r>
              <a:rPr lang="ru-RU" sz="1600" dirty="0">
                <a:effectLst/>
                <a:ea typeface="Times New Roman" panose="02020603050405020304" pitchFamily="18" charset="0"/>
              </a:rPr>
              <a:t>В соответствии с частью 6 статьи 73 </a:t>
            </a:r>
            <a:r>
              <a:rPr lang="ru-RU" sz="1600" i="0" dirty="0">
                <a:effectLst/>
                <a:ea typeface="Times New Roman" panose="02020603050405020304" pitchFamily="18" charset="0"/>
              </a:rPr>
              <a:t>Федерального</a:t>
            </a:r>
            <a:r>
              <a:rPr lang="ru-RU" sz="1600" dirty="0">
                <a:effectLst/>
                <a:ea typeface="Times New Roman" panose="02020603050405020304" pitchFamily="18" charset="0"/>
              </a:rPr>
              <a:t> </a:t>
            </a:r>
            <a:r>
              <a:rPr lang="ru-RU" sz="1600" i="0" dirty="0">
                <a:effectLst/>
                <a:ea typeface="Times New Roman" panose="02020603050405020304" pitchFamily="18" charset="0"/>
              </a:rPr>
              <a:t>закона</a:t>
            </a:r>
            <a:r>
              <a:rPr lang="ru-RU" sz="1600" dirty="0">
                <a:effectLst/>
                <a:ea typeface="Times New Roman" panose="02020603050405020304" pitchFamily="18" charset="0"/>
              </a:rPr>
              <a:t> </a:t>
            </a:r>
            <a:r>
              <a:rPr lang="ru-RU" sz="1600" dirty="0">
                <a:ea typeface="Times New Roman" panose="02020603050405020304" pitchFamily="18" charset="0"/>
              </a:rPr>
              <a:t>№</a:t>
            </a:r>
            <a:r>
              <a:rPr lang="ru-RU" sz="1600" dirty="0">
                <a:effectLst/>
                <a:ea typeface="Times New Roman" panose="02020603050405020304" pitchFamily="18" charset="0"/>
              </a:rPr>
              <a:t> </a:t>
            </a:r>
            <a:r>
              <a:rPr lang="ru-RU" sz="1600" i="0" dirty="0">
                <a:effectLst/>
                <a:ea typeface="Times New Roman" panose="02020603050405020304" pitchFamily="18" charset="0"/>
              </a:rPr>
              <a:t>248</a:t>
            </a:r>
            <a:r>
              <a:rPr lang="ru-RU" sz="1600" dirty="0">
                <a:effectLst/>
                <a:ea typeface="Times New Roman" panose="02020603050405020304" pitchFamily="18" charset="0"/>
              </a:rPr>
              <a:t>-</a:t>
            </a:r>
            <a:r>
              <a:rPr lang="ru-RU" sz="1600" i="0" dirty="0">
                <a:effectLst/>
                <a:ea typeface="Times New Roman" panose="02020603050405020304" pitchFamily="18" charset="0"/>
              </a:rPr>
              <a:t>ФЗ</a:t>
            </a:r>
            <a:r>
              <a:rPr lang="ru-RU" sz="1600" dirty="0">
                <a:effectLst/>
                <a:ea typeface="Times New Roman" panose="02020603050405020304" pitchFamily="18" charset="0"/>
              </a:rPr>
              <a:t> о проведении выездной проверки контролируемое лицо уведомляется путем направления копии решения о проведении выездной проверки не позднее чем за двадцать четыре часа до ее начала в порядке, предусмотренном статьей 21 Федерального закона № 248-ФЗ, если иное не предусмотрено федеральным законом о виде контроля. </a:t>
            </a:r>
          </a:p>
          <a:p>
            <a:pPr marL="0" indent="0" algn="just">
              <a:spcBef>
                <a:spcPts val="0"/>
              </a:spcBef>
              <a:buNone/>
            </a:pPr>
            <a:r>
              <a:rPr lang="ru-RU" sz="1600" dirty="0">
                <a:effectLst/>
                <a:ea typeface="Times New Roman" panose="02020603050405020304" pitchFamily="18" charset="0"/>
              </a:rPr>
              <a:t>До 31 декабря 2023 года информирование контролируемого лица о совершаемых должностными лицами контрольного (надзорного) органа и иными уполномоченными лицами действиях и принимаемых решениях, направление документов и сведений контролируемому лицу контрольным (надзорным) органом в соответствии со статьей 21 Федерального закона № 248-ФЗ могут осуществляться в том числе на бумажном носителе с использованием почтовой связи в случае невозможности информирования контролируемого лица в электронной форме либо по запросу контролируемого лица (часть 9 статьи 98 </a:t>
            </a:r>
            <a:r>
              <a:rPr lang="ru-RU" sz="1600" i="0" dirty="0">
                <a:effectLst/>
                <a:ea typeface="Times New Roman" panose="02020603050405020304" pitchFamily="18" charset="0"/>
              </a:rPr>
              <a:t>Федерального</a:t>
            </a:r>
            <a:r>
              <a:rPr lang="ru-RU" sz="1600" dirty="0">
                <a:effectLst/>
                <a:ea typeface="Times New Roman" panose="02020603050405020304" pitchFamily="18" charset="0"/>
              </a:rPr>
              <a:t> </a:t>
            </a:r>
            <a:r>
              <a:rPr lang="ru-RU" sz="1600" i="0" dirty="0">
                <a:effectLst/>
                <a:ea typeface="Times New Roman" panose="02020603050405020304" pitchFamily="18" charset="0"/>
              </a:rPr>
              <a:t>закона</a:t>
            </a:r>
            <a:r>
              <a:rPr lang="ru-RU" sz="1600" dirty="0">
                <a:effectLst/>
                <a:ea typeface="Times New Roman" panose="02020603050405020304" pitchFamily="18" charset="0"/>
              </a:rPr>
              <a:t> </a:t>
            </a:r>
            <a:r>
              <a:rPr lang="ru-RU" sz="1600" dirty="0">
                <a:ea typeface="Times New Roman" panose="02020603050405020304" pitchFamily="18" charset="0"/>
              </a:rPr>
              <a:t>№</a:t>
            </a:r>
            <a:r>
              <a:rPr lang="ru-RU" sz="1600" dirty="0">
                <a:effectLst/>
                <a:ea typeface="Times New Roman" panose="02020603050405020304" pitchFamily="18" charset="0"/>
              </a:rPr>
              <a:t> </a:t>
            </a:r>
            <a:r>
              <a:rPr lang="ru-RU" sz="1600" i="0" dirty="0">
                <a:effectLst/>
                <a:ea typeface="Times New Roman" panose="02020603050405020304" pitchFamily="18" charset="0"/>
              </a:rPr>
              <a:t>248</a:t>
            </a:r>
            <a:r>
              <a:rPr lang="ru-RU" sz="1600" dirty="0">
                <a:effectLst/>
                <a:ea typeface="Times New Roman" panose="02020603050405020304" pitchFamily="18" charset="0"/>
              </a:rPr>
              <a:t>-</a:t>
            </a:r>
            <a:r>
              <a:rPr lang="ru-RU" sz="1600" i="0" dirty="0">
                <a:effectLst/>
                <a:ea typeface="Times New Roman" panose="02020603050405020304" pitchFamily="18" charset="0"/>
              </a:rPr>
              <a:t>ФЗ</a:t>
            </a:r>
            <a:r>
              <a:rPr lang="ru-RU" sz="1600" dirty="0">
                <a:effectLst/>
                <a:ea typeface="Times New Roman" panose="02020603050405020304" pitchFamily="18" charset="0"/>
              </a:rPr>
              <a:t>).</a:t>
            </a:r>
          </a:p>
          <a:p>
            <a:pPr marL="0" indent="0" algn="just">
              <a:spcBef>
                <a:spcPts val="0"/>
              </a:spcBef>
              <a:buNone/>
            </a:pPr>
            <a:endParaRPr lang="ru-RU" sz="1600" b="1" dirty="0">
              <a:effectLst/>
              <a:ea typeface="Times New Roman" panose="02020603050405020304" pitchFamily="18" charset="0"/>
            </a:endParaRPr>
          </a:p>
          <a:p>
            <a:pPr marL="0" indent="0" algn="just">
              <a:spcBef>
                <a:spcPts val="0"/>
              </a:spcBef>
              <a:buNone/>
            </a:pPr>
            <a:r>
              <a:rPr lang="ru-RU" sz="1600" b="1" dirty="0">
                <a:effectLst/>
                <a:ea typeface="Times New Roman" panose="02020603050405020304" pitchFamily="18" charset="0"/>
              </a:rPr>
              <a:t>Признавая несвоевременным уведомление контролируемого лица о проведении плановой выездной проверки (в день начала проверки), </a:t>
            </a:r>
            <a:r>
              <a:rPr lang="ru-RU" sz="1600" dirty="0">
                <a:effectLst/>
                <a:ea typeface="Times New Roman" panose="02020603050405020304" pitchFamily="18" charset="0"/>
              </a:rPr>
              <a:t>судья городского суда </a:t>
            </a:r>
            <a:r>
              <a:rPr lang="ru-RU" sz="1600" b="1" dirty="0">
                <a:effectLst/>
                <a:ea typeface="Times New Roman" panose="02020603050405020304" pitchFamily="18" charset="0"/>
              </a:rPr>
              <a:t>не учел, что контролирующим органом были приняты все необходимые меры для выполнения требований части 6 статьи 73 </a:t>
            </a:r>
            <a:r>
              <a:rPr lang="ru-RU" sz="1600" b="1" i="0" dirty="0">
                <a:effectLst/>
                <a:ea typeface="Times New Roman" panose="02020603050405020304" pitchFamily="18" charset="0"/>
              </a:rPr>
              <a:t>Федерального</a:t>
            </a:r>
            <a:r>
              <a:rPr lang="ru-RU" sz="1600" b="1" dirty="0">
                <a:effectLst/>
                <a:ea typeface="Times New Roman" panose="02020603050405020304" pitchFamily="18" charset="0"/>
              </a:rPr>
              <a:t> </a:t>
            </a:r>
            <a:r>
              <a:rPr lang="ru-RU" sz="1600" b="1" i="0" dirty="0">
                <a:effectLst/>
                <a:ea typeface="Times New Roman" panose="02020603050405020304" pitchFamily="18" charset="0"/>
              </a:rPr>
              <a:t>закона</a:t>
            </a:r>
            <a:r>
              <a:rPr lang="ru-RU" sz="1600" b="1" dirty="0">
                <a:effectLst/>
                <a:ea typeface="Times New Roman" panose="02020603050405020304" pitchFamily="18" charset="0"/>
              </a:rPr>
              <a:t> </a:t>
            </a:r>
            <a:r>
              <a:rPr lang="ru-RU" sz="1600" b="1" dirty="0">
                <a:ea typeface="Times New Roman" panose="02020603050405020304" pitchFamily="18" charset="0"/>
              </a:rPr>
              <a:t>№</a:t>
            </a:r>
            <a:r>
              <a:rPr lang="ru-RU" sz="1600" b="1" dirty="0">
                <a:effectLst/>
                <a:ea typeface="Times New Roman" panose="02020603050405020304" pitchFamily="18" charset="0"/>
              </a:rPr>
              <a:t> </a:t>
            </a:r>
            <a:r>
              <a:rPr lang="ru-RU" sz="1600" b="1" i="0" dirty="0">
                <a:effectLst/>
                <a:ea typeface="Times New Roman" panose="02020603050405020304" pitchFamily="18" charset="0"/>
              </a:rPr>
              <a:t>248</a:t>
            </a:r>
            <a:r>
              <a:rPr lang="ru-RU" sz="1600" b="1" dirty="0">
                <a:effectLst/>
                <a:ea typeface="Times New Roman" panose="02020603050405020304" pitchFamily="18" charset="0"/>
              </a:rPr>
              <a:t>-</a:t>
            </a:r>
            <a:r>
              <a:rPr lang="ru-RU" sz="1600" b="1" i="0" dirty="0">
                <a:effectLst/>
                <a:ea typeface="Times New Roman" panose="02020603050405020304" pitchFamily="18" charset="0"/>
              </a:rPr>
              <a:t>ФЗ</a:t>
            </a:r>
            <a:r>
              <a:rPr lang="ru-RU" sz="1600" dirty="0">
                <a:effectLst/>
                <a:ea typeface="Times New Roman" panose="02020603050405020304" pitchFamily="18" charset="0"/>
              </a:rPr>
              <a:t>. Решение о проведении проверки принято 28.10.2021, направлено в адрес контролируемого лица заказной почтовой корреспонденцией 29.10.2021, прибыло в место вручения 05.11.2021 и получено адресатом 09.11.2021. </a:t>
            </a:r>
            <a:r>
              <a:rPr lang="ru-RU" sz="1600" b="1" dirty="0">
                <a:effectLst/>
                <a:ea typeface="Times New Roman" panose="02020603050405020304" pitchFamily="18" charset="0"/>
              </a:rPr>
              <a:t>Учитывая, что копия решения о проведении проверки заблаговременно, за четыре дня, поступила в отделение почтовой связи, у контролируемого лица имелась реальная возможность реализовать свое право на своевременное получение юридически значимой информации, которым </a:t>
            </a:r>
            <a:r>
              <a:rPr lang="ru-RU" sz="1600" b="1" dirty="0">
                <a:ea typeface="Times New Roman" panose="02020603050405020304" pitchFamily="18" charset="0"/>
              </a:rPr>
              <a:t>контролируемое лицо</a:t>
            </a:r>
            <a:r>
              <a:rPr lang="ru-RU" sz="1600" b="1" dirty="0">
                <a:effectLst/>
                <a:ea typeface="Times New Roman" panose="02020603050405020304" pitchFamily="18" charset="0"/>
              </a:rPr>
              <a:t> не воспользовалось по своему усмотрению</a:t>
            </a:r>
            <a:r>
              <a:rPr lang="ru-RU" sz="1600" dirty="0">
                <a:effectLst/>
                <a:ea typeface="Times New Roman" panose="02020603050405020304" pitchFamily="18" charset="0"/>
              </a:rPr>
              <a:t>.</a:t>
            </a:r>
          </a:p>
          <a:p>
            <a:pPr marL="0" indent="0" algn="just">
              <a:spcBef>
                <a:spcPts val="0"/>
              </a:spcBef>
              <a:buNone/>
            </a:pPr>
            <a:r>
              <a:rPr lang="ru-RU" sz="1600" dirty="0">
                <a:effectLst/>
                <a:ea typeface="Times New Roman" panose="02020603050405020304" pitchFamily="18" charset="0"/>
              </a:rPr>
              <a:t>Кроме того, согласно части 2 статьи 76 </a:t>
            </a:r>
            <a:r>
              <a:rPr lang="ru-RU" sz="1600" i="0" dirty="0">
                <a:effectLst/>
                <a:ea typeface="Times New Roman" panose="02020603050405020304" pitchFamily="18" charset="0"/>
              </a:rPr>
              <a:t>Федерального</a:t>
            </a:r>
            <a:r>
              <a:rPr lang="ru-RU" sz="1600" dirty="0">
                <a:effectLst/>
                <a:ea typeface="Times New Roman" panose="02020603050405020304" pitchFamily="18" charset="0"/>
              </a:rPr>
              <a:t> </a:t>
            </a:r>
            <a:r>
              <a:rPr lang="ru-RU" sz="1600" i="0" dirty="0">
                <a:effectLst/>
                <a:ea typeface="Times New Roman" panose="02020603050405020304" pitchFamily="18" charset="0"/>
              </a:rPr>
              <a:t>закона</a:t>
            </a:r>
            <a:r>
              <a:rPr lang="ru-RU" sz="1600" i="0" dirty="0">
                <a:ea typeface="Times New Roman" panose="02020603050405020304" pitchFamily="18" charset="0"/>
              </a:rPr>
              <a:t> № </a:t>
            </a:r>
            <a:r>
              <a:rPr lang="ru-RU" sz="1600" i="0" dirty="0">
                <a:effectLst/>
                <a:ea typeface="Times New Roman" panose="02020603050405020304" pitchFamily="18" charset="0"/>
              </a:rPr>
              <a:t>248</a:t>
            </a:r>
            <a:r>
              <a:rPr lang="ru-RU" sz="1600" dirty="0">
                <a:effectLst/>
                <a:ea typeface="Times New Roman" panose="02020603050405020304" pitchFamily="18" charset="0"/>
              </a:rPr>
              <a:t>-</a:t>
            </a:r>
            <a:r>
              <a:rPr lang="ru-RU" sz="1600" i="0" dirty="0">
                <a:effectLst/>
                <a:ea typeface="Times New Roman" panose="02020603050405020304" pitchFamily="18" charset="0"/>
              </a:rPr>
              <a:t>ФЗ</a:t>
            </a:r>
            <a:r>
              <a:rPr lang="ru-RU" sz="1600" dirty="0">
                <a:effectLst/>
                <a:ea typeface="Times New Roman" panose="02020603050405020304" pitchFamily="18" charset="0"/>
              </a:rPr>
              <a:t> осмотр осуществляется инспектором в присутствии контролируемого лица или его представителя и (или) с применением видеозаписи. Как видно из материалов дела в ходе проверки был осуществлен осмотр. </a:t>
            </a:r>
            <a:r>
              <a:rPr lang="ru-RU" sz="1600" b="1" dirty="0">
                <a:effectLst/>
                <a:ea typeface="Times New Roman" panose="02020603050405020304" pitchFamily="18" charset="0"/>
              </a:rPr>
              <a:t>Он произведен в присутствии представителя контролируемого лица</a:t>
            </a:r>
            <a:r>
              <a:rPr lang="ru-RU" sz="1600" dirty="0">
                <a:effectLst/>
                <a:ea typeface="Times New Roman" panose="02020603050405020304" pitchFamily="18" charset="0"/>
              </a:rPr>
              <a:t>. По результатам осмотра составлен протокол, подписанный как должностным лицом контролирующего органа, так и представителем контролируемого лица.</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41</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2.6. Особенности отдельных позиций в современной судебной практике</a:t>
            </a:r>
          </a:p>
        </p:txBody>
      </p:sp>
    </p:spTree>
    <p:extLst>
      <p:ext uri="{BB962C8B-B14F-4D97-AF65-F5344CB8AC3E}">
        <p14:creationId xmlns:p14="http://schemas.microsoft.com/office/powerpoint/2010/main" val="28419191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6746"/>
            <a:ext cx="11486508" cy="5840345"/>
          </a:xfrm>
        </p:spPr>
        <p:txBody>
          <a:bodyPr>
            <a:noAutofit/>
          </a:bodyPr>
          <a:lstStyle/>
          <a:p>
            <a:pPr marL="0" indent="0">
              <a:buNone/>
            </a:pPr>
            <a:r>
              <a:rPr lang="ru-RU" sz="2000" b="1" dirty="0">
                <a:effectLst/>
                <a:ea typeface="Times New Roman" panose="02020603050405020304" pitchFamily="18" charset="0"/>
              </a:rPr>
              <a:t>Возможно ли проведение проверки если обращение поступило в электронном виде без подтверждения личности заявителя в ЕСИА?</a:t>
            </a:r>
          </a:p>
          <a:p>
            <a:pPr marL="0" indent="0">
              <a:buNone/>
            </a:pPr>
            <a:endParaRPr lang="ru-RU" sz="2000" dirty="0">
              <a:ea typeface="Times New Roman" panose="02020603050405020304" pitchFamily="18" charset="0"/>
            </a:endParaRPr>
          </a:p>
          <a:p>
            <a:pPr marL="0" indent="0">
              <a:buNone/>
            </a:pPr>
            <a:r>
              <a:rPr lang="ru-RU" sz="2000" dirty="0">
                <a:ea typeface="Times New Roman" panose="02020603050405020304" pitchFamily="18" charset="0"/>
              </a:rPr>
              <a:t>Примечание: ЕСИА – </a:t>
            </a:r>
            <a:r>
              <a:rPr lang="ru-RU" sz="2000" b="0" i="0" dirty="0">
                <a:effectLst/>
              </a:rPr>
              <a:t>единая система идентификации и аутентификации на едином портале государственных и муниципальных услуг (см. п. 2 ч. 1 ст. 59 Федерального закона № 248-ФЗ)</a:t>
            </a:r>
          </a:p>
          <a:p>
            <a:pPr marL="0" indent="0">
              <a:buNone/>
            </a:pPr>
            <a:endParaRPr lang="ru-RU" sz="2000" dirty="0">
              <a:ea typeface="Times New Roman" panose="02020603050405020304" pitchFamily="18" charset="0"/>
            </a:endParaRPr>
          </a:p>
          <a:p>
            <a:pPr marL="0" indent="0">
              <a:buNone/>
            </a:pPr>
            <a:endParaRPr lang="ru-RU" sz="2000" dirty="0">
              <a:ea typeface="Times New Roman" panose="02020603050405020304" pitchFamily="18" charset="0"/>
            </a:endParaRPr>
          </a:p>
          <a:p>
            <a:pPr marL="0" indent="0">
              <a:buNone/>
            </a:pPr>
            <a:r>
              <a:rPr lang="ru-RU" sz="2000" b="1" dirty="0">
                <a:effectLst/>
                <a:ea typeface="Times New Roman" panose="02020603050405020304" pitchFamily="18" charset="0"/>
              </a:rPr>
              <a:t>Ответ: Нет, см. следующий слайд</a:t>
            </a:r>
          </a:p>
          <a:p>
            <a:pPr marL="0" indent="0">
              <a:buNone/>
            </a:pPr>
            <a:endParaRPr lang="ru-RU" sz="2000"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42</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3.1. Ответы на вопросы: </a:t>
            </a:r>
          </a:p>
        </p:txBody>
      </p:sp>
    </p:spTree>
    <p:extLst>
      <p:ext uri="{BB962C8B-B14F-4D97-AF65-F5344CB8AC3E}">
        <p14:creationId xmlns:p14="http://schemas.microsoft.com/office/powerpoint/2010/main" val="16959023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a:extLst>
              <a:ext uri="{FF2B5EF4-FFF2-40B4-BE49-F238E27FC236}">
                <a16:creationId xmlns:a16="http://schemas.microsoft.com/office/drawing/2014/main" id="{501EDF4F-8C61-1E04-23E4-6A682BFA513E}"/>
              </a:ext>
            </a:extLst>
          </p:cNvPr>
          <p:cNvSpPr/>
          <p:nvPr/>
        </p:nvSpPr>
        <p:spPr>
          <a:xfrm>
            <a:off x="882448" y="195325"/>
            <a:ext cx="10592656" cy="79111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ysClr val="windowText" lastClr="000000"/>
                </a:solidFill>
                <a:ea typeface="Times New Roman" panose="02020603050405020304" pitchFamily="18" charset="0"/>
              </a:rPr>
              <a:t>Алгоритм рассмотрения поступивших от граждан, организаций сведений</a:t>
            </a:r>
            <a:r>
              <a:rPr lang="ru-RU" dirty="0">
                <a:solidFill>
                  <a:sysClr val="windowText" lastClr="000000"/>
                </a:solidFill>
              </a:rPr>
              <a:t> о причинении вреда (ущерба) или об угрозе причинения вреда (ущерба) охраняемым законом ценностям</a:t>
            </a:r>
          </a:p>
        </p:txBody>
      </p:sp>
      <p:sp>
        <p:nvSpPr>
          <p:cNvPr id="8" name="Прямоугольник 7">
            <a:extLst>
              <a:ext uri="{FF2B5EF4-FFF2-40B4-BE49-F238E27FC236}">
                <a16:creationId xmlns:a16="http://schemas.microsoft.com/office/drawing/2014/main" id="{92E105BD-0D00-2A30-9F3A-C1BDAF189AE3}"/>
              </a:ext>
            </a:extLst>
          </p:cNvPr>
          <p:cNvSpPr/>
          <p:nvPr/>
        </p:nvSpPr>
        <p:spPr>
          <a:xfrm>
            <a:off x="123496" y="921298"/>
            <a:ext cx="2979505" cy="5154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ea typeface="Times New Roman" panose="02020603050405020304" pitchFamily="18" charset="0"/>
              </a:rPr>
              <a:t>Поступление к контрольный орган сведений</a:t>
            </a:r>
            <a:r>
              <a:rPr lang="ru-RU" sz="800" dirty="0">
                <a:solidFill>
                  <a:sysClr val="windowText" lastClr="000000"/>
                </a:solidFill>
              </a:rPr>
              <a:t> о причинении вреда (ущерба) или об угрозе причинения вреда (ущерба) охраняемым законом ценностям</a:t>
            </a:r>
          </a:p>
        </p:txBody>
      </p:sp>
      <p:sp>
        <p:nvSpPr>
          <p:cNvPr id="9" name="Ромб 8">
            <a:extLst>
              <a:ext uri="{FF2B5EF4-FFF2-40B4-BE49-F238E27FC236}">
                <a16:creationId xmlns:a16="http://schemas.microsoft.com/office/drawing/2014/main" id="{9FEBE2D6-EBFA-3AE3-9675-5117F651DAA0}"/>
              </a:ext>
            </a:extLst>
          </p:cNvPr>
          <p:cNvSpPr/>
          <p:nvPr/>
        </p:nvSpPr>
        <p:spPr>
          <a:xfrm>
            <a:off x="174866" y="1636208"/>
            <a:ext cx="2876763" cy="1093344"/>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Идентификация заявителя в соответствии с пунктами 1 и 2 части 1, частью 2 статьи 59 Федерального закона </a:t>
            </a:r>
          </a:p>
          <a:p>
            <a:pPr algn="ctr"/>
            <a:r>
              <a:rPr lang="ru-RU" sz="800" dirty="0"/>
              <a:t>№ 248-ФЗ возможна?</a:t>
            </a:r>
          </a:p>
        </p:txBody>
      </p:sp>
      <p:sp>
        <p:nvSpPr>
          <p:cNvPr id="10" name="Прямоугольник 9">
            <a:extLst>
              <a:ext uri="{FF2B5EF4-FFF2-40B4-BE49-F238E27FC236}">
                <a16:creationId xmlns:a16="http://schemas.microsoft.com/office/drawing/2014/main" id="{353FA7E0-1564-C909-222B-C19ACC62A674}"/>
              </a:ext>
            </a:extLst>
          </p:cNvPr>
          <p:cNvSpPr/>
          <p:nvPr/>
        </p:nvSpPr>
        <p:spPr>
          <a:xfrm>
            <a:off x="3537939" y="1807014"/>
            <a:ext cx="1982913" cy="75173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Идентификация заявителя осуществлена: подтверждена личность заявителя-гражданина и (или) полномочия представителя гражданина или организации </a:t>
            </a:r>
          </a:p>
        </p:txBody>
      </p:sp>
      <p:sp>
        <p:nvSpPr>
          <p:cNvPr id="11" name="Прямоугольник 10">
            <a:extLst>
              <a:ext uri="{FF2B5EF4-FFF2-40B4-BE49-F238E27FC236}">
                <a16:creationId xmlns:a16="http://schemas.microsoft.com/office/drawing/2014/main" id="{797AF7F6-B5F2-6EEB-DF11-22DDAFBE7303}"/>
              </a:ext>
            </a:extLst>
          </p:cNvPr>
          <p:cNvSpPr/>
          <p:nvPr/>
        </p:nvSpPr>
        <p:spPr>
          <a:xfrm>
            <a:off x="524186" y="3047954"/>
            <a:ext cx="2178121" cy="7294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Идентификация заявителя не может быть осуществлена: достоверно не установлены личность заявителя-гражданина и (или) полномочия представителя гражданина или организации </a:t>
            </a:r>
          </a:p>
        </p:txBody>
      </p:sp>
      <p:sp>
        <p:nvSpPr>
          <p:cNvPr id="12" name="Прямоугольник 11">
            <a:extLst>
              <a:ext uri="{FF2B5EF4-FFF2-40B4-BE49-F238E27FC236}">
                <a16:creationId xmlns:a16="http://schemas.microsoft.com/office/drawing/2014/main" id="{0FBE36B6-08E3-2FED-CB11-B585E2822F8F}"/>
              </a:ext>
            </a:extLst>
          </p:cNvPr>
          <p:cNvSpPr/>
          <p:nvPr/>
        </p:nvSpPr>
        <p:spPr>
          <a:xfrm>
            <a:off x="3537939" y="3861347"/>
            <a:ext cx="2071956" cy="129143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Готовятся:</a:t>
            </a:r>
          </a:p>
          <a:p>
            <a:pPr algn="ctr"/>
            <a:r>
              <a:rPr lang="ru-RU" sz="800" dirty="0"/>
              <a:t>1) мотивированное представление об отсутствии основания для проведения контрольного мероприятия (см. пункт 3 статьи 60 Федерального закона № 248-ФЗ);</a:t>
            </a:r>
          </a:p>
          <a:p>
            <a:pPr algn="ctr"/>
            <a:r>
              <a:rPr lang="ru-RU" sz="800" dirty="0">
                <a:effectLst/>
              </a:rPr>
              <a:t>2) </a:t>
            </a:r>
            <a:r>
              <a:rPr lang="ru-RU" sz="800" dirty="0"/>
              <a:t>о</a:t>
            </a:r>
            <a:r>
              <a:rPr lang="ru-RU" sz="800" dirty="0">
                <a:effectLst/>
              </a:rPr>
              <a:t>твет  заявителю в соответствии с </a:t>
            </a:r>
            <a:r>
              <a:rPr lang="ru-RU" sz="800" dirty="0">
                <a:solidFill>
                  <a:sysClr val="windowText" lastClr="000000"/>
                </a:solidFill>
              </a:rPr>
              <a:t> </a:t>
            </a:r>
            <a:r>
              <a:rPr lang="ru-RU" sz="800" dirty="0"/>
              <a:t>Федеральным законом от 02.05.2006 </a:t>
            </a:r>
          </a:p>
          <a:p>
            <a:pPr algn="ctr"/>
            <a:r>
              <a:rPr lang="ru-RU" sz="800" dirty="0"/>
              <a:t>№ 59-ФЗ «О порядке рассмотрения обращений граждан Российской Федерации» </a:t>
            </a:r>
            <a:endParaRPr lang="ru-RU" sz="800" dirty="0">
              <a:solidFill>
                <a:sysClr val="windowText" lastClr="000000"/>
              </a:solidFill>
            </a:endParaRPr>
          </a:p>
        </p:txBody>
      </p:sp>
      <p:sp>
        <p:nvSpPr>
          <p:cNvPr id="13" name="Ромб 12">
            <a:extLst>
              <a:ext uri="{FF2B5EF4-FFF2-40B4-BE49-F238E27FC236}">
                <a16:creationId xmlns:a16="http://schemas.microsoft.com/office/drawing/2014/main" id="{D3E34D27-6EDC-6FD9-2A90-3C985BBDAD3B}"/>
              </a:ext>
            </a:extLst>
          </p:cNvPr>
          <p:cNvSpPr/>
          <p:nvPr/>
        </p:nvSpPr>
        <p:spPr>
          <a:xfrm>
            <a:off x="118218" y="4677396"/>
            <a:ext cx="3009469" cy="1093344"/>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Указаны ли в письменном обращении фамилия гражданина, направившего обращение, и почтовый адрес, по которому должен быть направлен ответ?</a:t>
            </a:r>
            <a:r>
              <a:rPr lang="ru-RU" sz="800" dirty="0">
                <a:effectLst/>
              </a:rPr>
              <a:t> </a:t>
            </a:r>
            <a:endParaRPr lang="ru-RU" sz="800" dirty="0"/>
          </a:p>
        </p:txBody>
      </p:sp>
      <p:sp>
        <p:nvSpPr>
          <p:cNvPr id="14" name="Прямоугольник 13">
            <a:extLst>
              <a:ext uri="{FF2B5EF4-FFF2-40B4-BE49-F238E27FC236}">
                <a16:creationId xmlns:a16="http://schemas.microsoft.com/office/drawing/2014/main" id="{EA4C02C2-555B-2F77-D62A-9450CF084264}"/>
              </a:ext>
            </a:extLst>
          </p:cNvPr>
          <p:cNvSpPr/>
          <p:nvPr/>
        </p:nvSpPr>
        <p:spPr>
          <a:xfrm>
            <a:off x="3537939" y="3031825"/>
            <a:ext cx="2071956" cy="4054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Обращение заявителя поступило в электронном виде</a:t>
            </a:r>
          </a:p>
        </p:txBody>
      </p:sp>
      <p:sp>
        <p:nvSpPr>
          <p:cNvPr id="15" name="Прямоугольник 14">
            <a:extLst>
              <a:ext uri="{FF2B5EF4-FFF2-40B4-BE49-F238E27FC236}">
                <a16:creationId xmlns:a16="http://schemas.microsoft.com/office/drawing/2014/main" id="{2C1D3DB9-10BA-08F9-FA96-586BE138AA0D}"/>
              </a:ext>
            </a:extLst>
          </p:cNvPr>
          <p:cNvSpPr/>
          <p:nvPr/>
        </p:nvSpPr>
        <p:spPr>
          <a:xfrm>
            <a:off x="577268" y="4031680"/>
            <a:ext cx="2071956" cy="4054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Обращение заявителя поступило в письменном виде</a:t>
            </a:r>
          </a:p>
        </p:txBody>
      </p:sp>
      <p:sp>
        <p:nvSpPr>
          <p:cNvPr id="16" name="Прямоугольник 15">
            <a:extLst>
              <a:ext uri="{FF2B5EF4-FFF2-40B4-BE49-F238E27FC236}">
                <a16:creationId xmlns:a16="http://schemas.microsoft.com/office/drawing/2014/main" id="{167DC195-9C2A-9C4E-409C-003DF027B176}"/>
              </a:ext>
            </a:extLst>
          </p:cNvPr>
          <p:cNvSpPr/>
          <p:nvPr/>
        </p:nvSpPr>
        <p:spPr>
          <a:xfrm>
            <a:off x="3537939" y="5317371"/>
            <a:ext cx="2071956" cy="7893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Ответ на обращение заявителя не даётся </a:t>
            </a:r>
            <a:r>
              <a:rPr lang="ru-RU" sz="800" dirty="0">
                <a:effectLst/>
              </a:rPr>
              <a:t>в соответствии с </a:t>
            </a:r>
            <a:r>
              <a:rPr lang="ru-RU" sz="800" dirty="0">
                <a:solidFill>
                  <a:sysClr val="windowText" lastClr="000000"/>
                </a:solidFill>
              </a:rPr>
              <a:t> </a:t>
            </a:r>
            <a:r>
              <a:rPr lang="ru-RU" sz="800" dirty="0"/>
              <a:t>Федеральным законом от 02.05.2006 № 59-ФЗ «О порядке рассмотрения обращений граждан Российской Федерации» </a:t>
            </a:r>
            <a:endParaRPr lang="ru-RU" sz="800" dirty="0">
              <a:solidFill>
                <a:sysClr val="windowText" lastClr="000000"/>
              </a:solidFill>
            </a:endParaRPr>
          </a:p>
        </p:txBody>
      </p:sp>
      <p:cxnSp>
        <p:nvCxnSpPr>
          <p:cNvPr id="18" name="Прямая со стрелкой 17">
            <a:extLst>
              <a:ext uri="{FF2B5EF4-FFF2-40B4-BE49-F238E27FC236}">
                <a16:creationId xmlns:a16="http://schemas.microsoft.com/office/drawing/2014/main" id="{B25E0B42-56E6-2FC0-CAD5-577A0CE46A7D}"/>
              </a:ext>
            </a:extLst>
          </p:cNvPr>
          <p:cNvCxnSpPr>
            <a:stCxn id="8" idx="2"/>
            <a:endCxn id="9" idx="0"/>
          </p:cNvCxnSpPr>
          <p:nvPr/>
        </p:nvCxnSpPr>
        <p:spPr>
          <a:xfrm flipH="1">
            <a:off x="1613248" y="1436720"/>
            <a:ext cx="1" cy="199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a:extLst>
              <a:ext uri="{FF2B5EF4-FFF2-40B4-BE49-F238E27FC236}">
                <a16:creationId xmlns:a16="http://schemas.microsoft.com/office/drawing/2014/main" id="{0AEF6D0C-37C9-3F37-705C-BB2CCAA7D9B6}"/>
              </a:ext>
            </a:extLst>
          </p:cNvPr>
          <p:cNvCxnSpPr>
            <a:stCxn id="9" idx="3"/>
            <a:endCxn id="10" idx="1"/>
          </p:cNvCxnSpPr>
          <p:nvPr/>
        </p:nvCxnSpPr>
        <p:spPr>
          <a:xfrm>
            <a:off x="3051629" y="2182880"/>
            <a:ext cx="48631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a:extLst>
              <a:ext uri="{FF2B5EF4-FFF2-40B4-BE49-F238E27FC236}">
                <a16:creationId xmlns:a16="http://schemas.microsoft.com/office/drawing/2014/main" id="{36E7A069-A057-6C06-1ABA-E5E85EC321B3}"/>
              </a:ext>
            </a:extLst>
          </p:cNvPr>
          <p:cNvCxnSpPr>
            <a:stCxn id="9" idx="2"/>
            <a:endCxn id="11" idx="0"/>
          </p:cNvCxnSpPr>
          <p:nvPr/>
        </p:nvCxnSpPr>
        <p:spPr>
          <a:xfrm flipH="1">
            <a:off x="1613247" y="2729552"/>
            <a:ext cx="1" cy="3184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a:extLst>
              <a:ext uri="{FF2B5EF4-FFF2-40B4-BE49-F238E27FC236}">
                <a16:creationId xmlns:a16="http://schemas.microsoft.com/office/drawing/2014/main" id="{73E59B7D-B466-BEA9-400D-84B2FFDB7F42}"/>
              </a:ext>
            </a:extLst>
          </p:cNvPr>
          <p:cNvCxnSpPr>
            <a:stCxn id="11" idx="3"/>
            <a:endCxn id="14" idx="1"/>
          </p:cNvCxnSpPr>
          <p:nvPr/>
        </p:nvCxnSpPr>
        <p:spPr>
          <a:xfrm flipV="1">
            <a:off x="2702307" y="3234527"/>
            <a:ext cx="835632" cy="1781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a:extLst>
              <a:ext uri="{FF2B5EF4-FFF2-40B4-BE49-F238E27FC236}">
                <a16:creationId xmlns:a16="http://schemas.microsoft.com/office/drawing/2014/main" id="{239FE4C5-7BE5-99A2-0437-1BE54F689369}"/>
              </a:ext>
            </a:extLst>
          </p:cNvPr>
          <p:cNvCxnSpPr>
            <a:cxnSpLocks/>
            <a:stCxn id="14" idx="2"/>
            <a:endCxn id="12" idx="0"/>
          </p:cNvCxnSpPr>
          <p:nvPr/>
        </p:nvCxnSpPr>
        <p:spPr>
          <a:xfrm>
            <a:off x="4573917" y="3437229"/>
            <a:ext cx="0" cy="4241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a:extLst>
              <a:ext uri="{FF2B5EF4-FFF2-40B4-BE49-F238E27FC236}">
                <a16:creationId xmlns:a16="http://schemas.microsoft.com/office/drawing/2014/main" id="{8F1A3B71-EBAD-70C7-4B5E-BDC5D242FB6E}"/>
              </a:ext>
            </a:extLst>
          </p:cNvPr>
          <p:cNvCxnSpPr>
            <a:stCxn id="11" idx="2"/>
            <a:endCxn id="15" idx="0"/>
          </p:cNvCxnSpPr>
          <p:nvPr/>
        </p:nvCxnSpPr>
        <p:spPr>
          <a:xfrm flipH="1">
            <a:off x="1613246" y="3777421"/>
            <a:ext cx="1" cy="2542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a:extLst>
              <a:ext uri="{FF2B5EF4-FFF2-40B4-BE49-F238E27FC236}">
                <a16:creationId xmlns:a16="http://schemas.microsoft.com/office/drawing/2014/main" id="{CDC71784-C3A0-4BA8-2C6C-DFF3FE35A57F}"/>
              </a:ext>
            </a:extLst>
          </p:cNvPr>
          <p:cNvCxnSpPr>
            <a:cxnSpLocks/>
            <a:stCxn id="15" idx="2"/>
            <a:endCxn id="13" idx="0"/>
          </p:cNvCxnSpPr>
          <p:nvPr/>
        </p:nvCxnSpPr>
        <p:spPr>
          <a:xfrm>
            <a:off x="1613246" y="4437084"/>
            <a:ext cx="9707" cy="2403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a:extLst>
              <a:ext uri="{FF2B5EF4-FFF2-40B4-BE49-F238E27FC236}">
                <a16:creationId xmlns:a16="http://schemas.microsoft.com/office/drawing/2014/main" id="{F11C355F-8752-FA3B-17AA-20E77B7FA003}"/>
              </a:ext>
            </a:extLst>
          </p:cNvPr>
          <p:cNvCxnSpPr>
            <a:endCxn id="16" idx="1"/>
          </p:cNvCxnSpPr>
          <p:nvPr/>
        </p:nvCxnSpPr>
        <p:spPr>
          <a:xfrm>
            <a:off x="2377440" y="5481963"/>
            <a:ext cx="1160499" cy="230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Прямоугольник 34">
            <a:extLst>
              <a:ext uri="{FF2B5EF4-FFF2-40B4-BE49-F238E27FC236}">
                <a16:creationId xmlns:a16="http://schemas.microsoft.com/office/drawing/2014/main" id="{95348B6C-7EC3-18FC-ECED-16B87E06BB6C}"/>
              </a:ext>
            </a:extLst>
          </p:cNvPr>
          <p:cNvSpPr/>
          <p:nvPr/>
        </p:nvSpPr>
        <p:spPr>
          <a:xfrm>
            <a:off x="2736075" y="5654918"/>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37" name="Прямая со стрелкой 36">
            <a:extLst>
              <a:ext uri="{FF2B5EF4-FFF2-40B4-BE49-F238E27FC236}">
                <a16:creationId xmlns:a16="http://schemas.microsoft.com/office/drawing/2014/main" id="{6B88AEF6-D230-3449-D8E1-A49D4EFCF8EF}"/>
              </a:ext>
            </a:extLst>
          </p:cNvPr>
          <p:cNvCxnSpPr>
            <a:cxnSpLocks/>
            <a:endCxn id="12" idx="1"/>
          </p:cNvCxnSpPr>
          <p:nvPr/>
        </p:nvCxnSpPr>
        <p:spPr>
          <a:xfrm flipV="1">
            <a:off x="2377440" y="4507063"/>
            <a:ext cx="1160499" cy="3988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Прямоугольник 37">
            <a:extLst>
              <a:ext uri="{FF2B5EF4-FFF2-40B4-BE49-F238E27FC236}">
                <a16:creationId xmlns:a16="http://schemas.microsoft.com/office/drawing/2014/main" id="{7844BE30-4D02-0F0B-B8B8-179C95939B56}"/>
              </a:ext>
            </a:extLst>
          </p:cNvPr>
          <p:cNvSpPr/>
          <p:nvPr/>
        </p:nvSpPr>
        <p:spPr>
          <a:xfrm>
            <a:off x="2948816" y="4712404"/>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45" name="Прямоугольник 44">
            <a:extLst>
              <a:ext uri="{FF2B5EF4-FFF2-40B4-BE49-F238E27FC236}">
                <a16:creationId xmlns:a16="http://schemas.microsoft.com/office/drawing/2014/main" id="{95C0EB78-A572-C3EC-6115-7693504BED44}"/>
              </a:ext>
            </a:extLst>
          </p:cNvPr>
          <p:cNvSpPr/>
          <p:nvPr/>
        </p:nvSpPr>
        <p:spPr>
          <a:xfrm>
            <a:off x="5939763" y="1084826"/>
            <a:ext cx="1982913" cy="5154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Может быть подготовлено задание на проведение контрольного мероприятия без взаимодействия для проверки сведений</a:t>
            </a:r>
          </a:p>
        </p:txBody>
      </p:sp>
      <p:sp>
        <p:nvSpPr>
          <p:cNvPr id="46" name="Прямоугольник 45">
            <a:extLst>
              <a:ext uri="{FF2B5EF4-FFF2-40B4-BE49-F238E27FC236}">
                <a16:creationId xmlns:a16="http://schemas.microsoft.com/office/drawing/2014/main" id="{9D34A809-1545-130D-E208-010A8C8ABB1F}"/>
              </a:ext>
            </a:extLst>
          </p:cNvPr>
          <p:cNvSpPr/>
          <p:nvPr/>
        </p:nvSpPr>
        <p:spPr>
          <a:xfrm>
            <a:off x="8423883" y="1084826"/>
            <a:ext cx="1982913" cy="5154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Проводится контрольное мероприятие без взаимодействия</a:t>
            </a:r>
          </a:p>
        </p:txBody>
      </p:sp>
      <p:sp>
        <p:nvSpPr>
          <p:cNvPr id="47" name="Ромб 46">
            <a:extLst>
              <a:ext uri="{FF2B5EF4-FFF2-40B4-BE49-F238E27FC236}">
                <a16:creationId xmlns:a16="http://schemas.microsoft.com/office/drawing/2014/main" id="{C335A817-34A1-DBF3-EC50-DC2747190F2D}"/>
              </a:ext>
            </a:extLst>
          </p:cNvPr>
          <p:cNvSpPr/>
          <p:nvPr/>
        </p:nvSpPr>
        <p:spPr>
          <a:xfrm>
            <a:off x="7976957" y="1810867"/>
            <a:ext cx="2876763" cy="1093344"/>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Обнаружение достоверности или недостоверности сведений, неопределенность в достоверности сведений</a:t>
            </a:r>
          </a:p>
        </p:txBody>
      </p:sp>
      <p:sp>
        <p:nvSpPr>
          <p:cNvPr id="48" name="Прямоугольник 47">
            <a:extLst>
              <a:ext uri="{FF2B5EF4-FFF2-40B4-BE49-F238E27FC236}">
                <a16:creationId xmlns:a16="http://schemas.microsoft.com/office/drawing/2014/main" id="{49178324-E115-C512-1E09-120A18CD879B}"/>
              </a:ext>
            </a:extLst>
          </p:cNvPr>
          <p:cNvSpPr/>
          <p:nvPr/>
        </p:nvSpPr>
        <p:spPr>
          <a:xfrm>
            <a:off x="5950262" y="2808185"/>
            <a:ext cx="2071956" cy="5154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Сведения заявителя о причинении вреда (ущерба) или об угрозе причинения вреда (ущерба) охраняемым законом ценностям однозначно не достоверные</a:t>
            </a:r>
          </a:p>
        </p:txBody>
      </p:sp>
      <p:sp>
        <p:nvSpPr>
          <p:cNvPr id="49" name="Прямоугольник 48">
            <a:extLst>
              <a:ext uri="{FF2B5EF4-FFF2-40B4-BE49-F238E27FC236}">
                <a16:creationId xmlns:a16="http://schemas.microsoft.com/office/drawing/2014/main" id="{A0E05858-1240-9170-8932-4795659BCB81}"/>
              </a:ext>
            </a:extLst>
          </p:cNvPr>
          <p:cNvSpPr/>
          <p:nvPr/>
        </p:nvSpPr>
        <p:spPr>
          <a:xfrm>
            <a:off x="5967933" y="5511852"/>
            <a:ext cx="2071955" cy="671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Готовится и направляется контролируемому лицу предостережение о недопустимости нарушения обязательных требований</a:t>
            </a:r>
            <a:endParaRPr lang="ru-RU" sz="800" dirty="0">
              <a:solidFill>
                <a:sysClr val="windowText" lastClr="000000"/>
              </a:solidFill>
            </a:endParaRPr>
          </a:p>
        </p:txBody>
      </p:sp>
      <p:sp>
        <p:nvSpPr>
          <p:cNvPr id="50" name="Прямоугольник 49">
            <a:extLst>
              <a:ext uri="{FF2B5EF4-FFF2-40B4-BE49-F238E27FC236}">
                <a16:creationId xmlns:a16="http://schemas.microsoft.com/office/drawing/2014/main" id="{3A934AF1-D9D3-1072-0C95-9EA227B5D494}"/>
              </a:ext>
            </a:extLst>
          </p:cNvPr>
          <p:cNvSpPr/>
          <p:nvPr/>
        </p:nvSpPr>
        <p:spPr>
          <a:xfrm>
            <a:off x="5950261" y="3562745"/>
            <a:ext cx="2071955" cy="671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Готовится мотивированное представление об отсутствии основания для проведения контрольного мероприятия (см. пункт 3 статьи 60 Федерального закона № 248-ФЗ), о чем информируется заявитель</a:t>
            </a:r>
          </a:p>
        </p:txBody>
      </p:sp>
      <p:sp>
        <p:nvSpPr>
          <p:cNvPr id="51" name="Прямоугольник 50">
            <a:extLst>
              <a:ext uri="{FF2B5EF4-FFF2-40B4-BE49-F238E27FC236}">
                <a16:creationId xmlns:a16="http://schemas.microsoft.com/office/drawing/2014/main" id="{8632098F-340B-B8E0-8F24-A6B09879EDDD}"/>
              </a:ext>
            </a:extLst>
          </p:cNvPr>
          <p:cNvSpPr/>
          <p:nvPr/>
        </p:nvSpPr>
        <p:spPr>
          <a:xfrm>
            <a:off x="10129273" y="2781479"/>
            <a:ext cx="1706765" cy="14368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Подтверждена достоверность сведений либо установлены параметры деятельности контролируемого лица, соответствие которым или отклонение от которых согласно утвержденным индикаторам риска нарушения обязательных требований является основанием для проведения контрольного мероприятия</a:t>
            </a:r>
            <a:endParaRPr lang="ru-RU" sz="800" dirty="0">
              <a:solidFill>
                <a:sysClr val="windowText" lastClr="000000"/>
              </a:solidFill>
            </a:endParaRPr>
          </a:p>
        </p:txBody>
      </p:sp>
      <p:sp>
        <p:nvSpPr>
          <p:cNvPr id="52" name="Прямоугольник 51">
            <a:extLst>
              <a:ext uri="{FF2B5EF4-FFF2-40B4-BE49-F238E27FC236}">
                <a16:creationId xmlns:a16="http://schemas.microsoft.com/office/drawing/2014/main" id="{3FCDFB6C-BE1B-4D62-9419-EA9DA8D9F586}"/>
              </a:ext>
            </a:extLst>
          </p:cNvPr>
          <p:cNvSpPr/>
          <p:nvPr/>
        </p:nvSpPr>
        <p:spPr>
          <a:xfrm>
            <a:off x="8380015" y="3924722"/>
            <a:ext cx="1427870" cy="21231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Отсутствует подтверждение достоверности сведений или невозможно определить параметры деятельности контролируемого лица, соответствие которым или отклонение от которых согласно утвержденным индикаторам риска нарушения обязательных требований является основанием для проведения контрольного мероприятия</a:t>
            </a:r>
            <a:endParaRPr lang="ru-RU" sz="800" dirty="0">
              <a:solidFill>
                <a:sysClr val="windowText" lastClr="000000"/>
              </a:solidFill>
            </a:endParaRPr>
          </a:p>
        </p:txBody>
      </p:sp>
      <p:sp>
        <p:nvSpPr>
          <p:cNvPr id="53" name="Прямоугольник 52">
            <a:extLst>
              <a:ext uri="{FF2B5EF4-FFF2-40B4-BE49-F238E27FC236}">
                <a16:creationId xmlns:a16="http://schemas.microsoft.com/office/drawing/2014/main" id="{EE45CCC9-D45A-A807-A368-68062869264D}"/>
              </a:ext>
            </a:extLst>
          </p:cNvPr>
          <p:cNvSpPr/>
          <p:nvPr/>
        </p:nvSpPr>
        <p:spPr>
          <a:xfrm>
            <a:off x="5950261" y="4506225"/>
            <a:ext cx="2071955" cy="7798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Готовится мотивированное представление о направлении предостережения о недопустимости нарушения обязательных требований (см. пункт 2 статьи 60 Федерального закона № 248-ФЗ), о чем информируется заявитель</a:t>
            </a:r>
            <a:endParaRPr lang="ru-RU" sz="800" dirty="0">
              <a:solidFill>
                <a:sysClr val="windowText" lastClr="000000"/>
              </a:solidFill>
            </a:endParaRPr>
          </a:p>
        </p:txBody>
      </p:sp>
      <p:cxnSp>
        <p:nvCxnSpPr>
          <p:cNvPr id="55" name="Прямая со стрелкой 54">
            <a:extLst>
              <a:ext uri="{FF2B5EF4-FFF2-40B4-BE49-F238E27FC236}">
                <a16:creationId xmlns:a16="http://schemas.microsoft.com/office/drawing/2014/main" id="{F947A153-0319-60AD-D7BD-26EF649C82B0}"/>
              </a:ext>
            </a:extLst>
          </p:cNvPr>
          <p:cNvCxnSpPr>
            <a:endCxn id="48" idx="0"/>
          </p:cNvCxnSpPr>
          <p:nvPr/>
        </p:nvCxnSpPr>
        <p:spPr>
          <a:xfrm flipH="1">
            <a:off x="6986240" y="2469286"/>
            <a:ext cx="1298224" cy="338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a:extLst>
              <a:ext uri="{FF2B5EF4-FFF2-40B4-BE49-F238E27FC236}">
                <a16:creationId xmlns:a16="http://schemas.microsoft.com/office/drawing/2014/main" id="{57604DB6-8349-D55B-8219-C9188D3A8BAE}"/>
              </a:ext>
            </a:extLst>
          </p:cNvPr>
          <p:cNvCxnSpPr>
            <a:stCxn id="48" idx="2"/>
            <a:endCxn id="50" idx="0"/>
          </p:cNvCxnSpPr>
          <p:nvPr/>
        </p:nvCxnSpPr>
        <p:spPr>
          <a:xfrm flipH="1">
            <a:off x="6986239" y="3323607"/>
            <a:ext cx="1" cy="239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a:extLst>
              <a:ext uri="{FF2B5EF4-FFF2-40B4-BE49-F238E27FC236}">
                <a16:creationId xmlns:a16="http://schemas.microsoft.com/office/drawing/2014/main" id="{58C6812A-4BCD-4720-F7DD-E87F2D0494BF}"/>
              </a:ext>
            </a:extLst>
          </p:cNvPr>
          <p:cNvCxnSpPr>
            <a:stCxn id="47" idx="2"/>
            <a:endCxn id="52" idx="0"/>
          </p:cNvCxnSpPr>
          <p:nvPr/>
        </p:nvCxnSpPr>
        <p:spPr>
          <a:xfrm flipH="1">
            <a:off x="9093950" y="2904211"/>
            <a:ext cx="321389" cy="10205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a:extLst>
              <a:ext uri="{FF2B5EF4-FFF2-40B4-BE49-F238E27FC236}">
                <a16:creationId xmlns:a16="http://schemas.microsoft.com/office/drawing/2014/main" id="{871B108A-EE5C-477E-08CB-7BB54B5B301F}"/>
              </a:ext>
            </a:extLst>
          </p:cNvPr>
          <p:cNvCxnSpPr>
            <a:cxnSpLocks/>
            <a:stCxn id="52" idx="1"/>
            <a:endCxn id="53" idx="3"/>
          </p:cNvCxnSpPr>
          <p:nvPr/>
        </p:nvCxnSpPr>
        <p:spPr>
          <a:xfrm flipH="1" flipV="1">
            <a:off x="8022216" y="4896165"/>
            <a:ext cx="357799" cy="901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Прямая со стрелкой 68">
            <a:extLst>
              <a:ext uri="{FF2B5EF4-FFF2-40B4-BE49-F238E27FC236}">
                <a16:creationId xmlns:a16="http://schemas.microsoft.com/office/drawing/2014/main" id="{F5DFFC96-3C9B-3B8C-589C-C824E950A6F2}"/>
              </a:ext>
            </a:extLst>
          </p:cNvPr>
          <p:cNvCxnSpPr>
            <a:cxnSpLocks/>
            <a:stCxn id="53" idx="2"/>
            <a:endCxn id="49" idx="0"/>
          </p:cNvCxnSpPr>
          <p:nvPr/>
        </p:nvCxnSpPr>
        <p:spPr>
          <a:xfrm>
            <a:off x="6986239" y="5286104"/>
            <a:ext cx="17672" cy="2257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Прямая со стрелкой 70">
            <a:extLst>
              <a:ext uri="{FF2B5EF4-FFF2-40B4-BE49-F238E27FC236}">
                <a16:creationId xmlns:a16="http://schemas.microsoft.com/office/drawing/2014/main" id="{D3541235-A726-6841-C691-2102BA02AAA2}"/>
              </a:ext>
            </a:extLst>
          </p:cNvPr>
          <p:cNvCxnSpPr>
            <a:cxnSpLocks/>
            <a:endCxn id="51" idx="0"/>
          </p:cNvCxnSpPr>
          <p:nvPr/>
        </p:nvCxnSpPr>
        <p:spPr>
          <a:xfrm>
            <a:off x="10561320" y="2469286"/>
            <a:ext cx="421336" cy="3121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Прямоугольник 71">
            <a:extLst>
              <a:ext uri="{FF2B5EF4-FFF2-40B4-BE49-F238E27FC236}">
                <a16:creationId xmlns:a16="http://schemas.microsoft.com/office/drawing/2014/main" id="{DCE251AE-5DB0-1F0B-79E5-C23B2EB44E5F}"/>
              </a:ext>
            </a:extLst>
          </p:cNvPr>
          <p:cNvSpPr/>
          <p:nvPr/>
        </p:nvSpPr>
        <p:spPr>
          <a:xfrm>
            <a:off x="10138375" y="4429987"/>
            <a:ext cx="1688560" cy="8873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Готовится мотивированное представление о проведении контрольного мероприятия (см. пункт 1 статьи 60 Федерального закона № 248-ФЗ), о чем информируется заявитель</a:t>
            </a:r>
          </a:p>
        </p:txBody>
      </p:sp>
      <p:cxnSp>
        <p:nvCxnSpPr>
          <p:cNvPr id="77" name="Прямая со стрелкой 76">
            <a:extLst>
              <a:ext uri="{FF2B5EF4-FFF2-40B4-BE49-F238E27FC236}">
                <a16:creationId xmlns:a16="http://schemas.microsoft.com/office/drawing/2014/main" id="{37A6E11B-8579-9743-6684-38B49D986929}"/>
              </a:ext>
            </a:extLst>
          </p:cNvPr>
          <p:cNvCxnSpPr>
            <a:stCxn id="10" idx="0"/>
            <a:endCxn id="45" idx="1"/>
          </p:cNvCxnSpPr>
          <p:nvPr/>
        </p:nvCxnSpPr>
        <p:spPr>
          <a:xfrm flipV="1">
            <a:off x="4529396" y="1342537"/>
            <a:ext cx="1410367" cy="46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a:extLst>
              <a:ext uri="{FF2B5EF4-FFF2-40B4-BE49-F238E27FC236}">
                <a16:creationId xmlns:a16="http://schemas.microsoft.com/office/drawing/2014/main" id="{F1B008FE-A50D-B895-047D-7003A15868B9}"/>
              </a:ext>
            </a:extLst>
          </p:cNvPr>
          <p:cNvCxnSpPr>
            <a:stCxn id="45" idx="3"/>
            <a:endCxn id="46" idx="1"/>
          </p:cNvCxnSpPr>
          <p:nvPr/>
        </p:nvCxnSpPr>
        <p:spPr>
          <a:xfrm>
            <a:off x="7922676" y="1342537"/>
            <a:ext cx="50120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Прямая со стрелкой 80">
            <a:extLst>
              <a:ext uri="{FF2B5EF4-FFF2-40B4-BE49-F238E27FC236}">
                <a16:creationId xmlns:a16="http://schemas.microsoft.com/office/drawing/2014/main" id="{15C835F4-7CA1-8F12-75CF-42A438A38308}"/>
              </a:ext>
            </a:extLst>
          </p:cNvPr>
          <p:cNvCxnSpPr>
            <a:stCxn id="46" idx="2"/>
            <a:endCxn id="47" idx="0"/>
          </p:cNvCxnSpPr>
          <p:nvPr/>
        </p:nvCxnSpPr>
        <p:spPr>
          <a:xfrm flipH="1">
            <a:off x="9415339" y="1600248"/>
            <a:ext cx="1" cy="2106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7" name="Прямая со стрелкой 86">
            <a:extLst>
              <a:ext uri="{FF2B5EF4-FFF2-40B4-BE49-F238E27FC236}">
                <a16:creationId xmlns:a16="http://schemas.microsoft.com/office/drawing/2014/main" id="{A48944F0-1315-C8B4-2B1D-6C9D735E1C0C}"/>
              </a:ext>
            </a:extLst>
          </p:cNvPr>
          <p:cNvCxnSpPr>
            <a:cxnSpLocks/>
            <a:stCxn id="10" idx="3"/>
            <a:endCxn id="88" idx="1"/>
          </p:cNvCxnSpPr>
          <p:nvPr/>
        </p:nvCxnSpPr>
        <p:spPr>
          <a:xfrm flipV="1">
            <a:off x="5520852" y="2019913"/>
            <a:ext cx="410807" cy="162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Прямоугольник 87">
            <a:extLst>
              <a:ext uri="{FF2B5EF4-FFF2-40B4-BE49-F238E27FC236}">
                <a16:creationId xmlns:a16="http://schemas.microsoft.com/office/drawing/2014/main" id="{6D25B5B3-66D6-AD77-4DF3-53DAD8E26EDB}"/>
              </a:ext>
            </a:extLst>
          </p:cNvPr>
          <p:cNvSpPr/>
          <p:nvPr/>
        </p:nvSpPr>
        <p:spPr>
          <a:xfrm>
            <a:off x="5931659" y="1787674"/>
            <a:ext cx="1991015" cy="4644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Нет необходимости в проведении контрольного мероприятия без взаимодействия для проверки сведений</a:t>
            </a:r>
          </a:p>
        </p:txBody>
      </p:sp>
      <p:cxnSp>
        <p:nvCxnSpPr>
          <p:cNvPr id="92" name="Прямая со стрелкой 91">
            <a:extLst>
              <a:ext uri="{FF2B5EF4-FFF2-40B4-BE49-F238E27FC236}">
                <a16:creationId xmlns:a16="http://schemas.microsoft.com/office/drawing/2014/main" id="{237B6F93-295E-FC8B-17E1-28E8D46F3011}"/>
              </a:ext>
            </a:extLst>
          </p:cNvPr>
          <p:cNvCxnSpPr>
            <a:cxnSpLocks/>
            <a:stCxn id="88" idx="3"/>
          </p:cNvCxnSpPr>
          <p:nvPr/>
        </p:nvCxnSpPr>
        <p:spPr>
          <a:xfrm>
            <a:off x="7922674" y="2019913"/>
            <a:ext cx="818990" cy="25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2" name="Прямая со стрелкой 101">
            <a:extLst>
              <a:ext uri="{FF2B5EF4-FFF2-40B4-BE49-F238E27FC236}">
                <a16:creationId xmlns:a16="http://schemas.microsoft.com/office/drawing/2014/main" id="{AEB3A12B-8D59-44FD-3525-831D162AA9A9}"/>
              </a:ext>
            </a:extLst>
          </p:cNvPr>
          <p:cNvCxnSpPr>
            <a:stCxn id="51" idx="2"/>
            <a:endCxn id="72" idx="0"/>
          </p:cNvCxnSpPr>
          <p:nvPr/>
        </p:nvCxnSpPr>
        <p:spPr>
          <a:xfrm flipH="1">
            <a:off x="10982655" y="4218354"/>
            <a:ext cx="1" cy="2116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3" name="Прямоугольник 102">
            <a:extLst>
              <a:ext uri="{FF2B5EF4-FFF2-40B4-BE49-F238E27FC236}">
                <a16:creationId xmlns:a16="http://schemas.microsoft.com/office/drawing/2014/main" id="{F5F0A2A8-E9B9-1366-EA8A-537206DCEE75}"/>
              </a:ext>
            </a:extLst>
          </p:cNvPr>
          <p:cNvSpPr/>
          <p:nvPr/>
        </p:nvSpPr>
        <p:spPr>
          <a:xfrm>
            <a:off x="9946678" y="5529004"/>
            <a:ext cx="2071954" cy="11998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Может быть подготовлено </a:t>
            </a:r>
            <a:r>
              <a:rPr lang="ru-RU" sz="800" dirty="0">
                <a:solidFill>
                  <a:sysClr val="windowText" lastClr="000000"/>
                </a:solidFill>
              </a:rPr>
              <a:t>задание на проведение контрольного мероприятия без взаимодействий (если такое мероприятие не проводилось ранее)</a:t>
            </a:r>
            <a:r>
              <a:rPr lang="ru-RU" sz="800" dirty="0"/>
              <a:t> или решение о проведении внепланового контрольного мероприятия с взаимодействием с контролируемым лицом, если имеется основание для его проведения</a:t>
            </a:r>
          </a:p>
        </p:txBody>
      </p:sp>
      <p:cxnSp>
        <p:nvCxnSpPr>
          <p:cNvPr id="105" name="Прямая со стрелкой 104">
            <a:extLst>
              <a:ext uri="{FF2B5EF4-FFF2-40B4-BE49-F238E27FC236}">
                <a16:creationId xmlns:a16="http://schemas.microsoft.com/office/drawing/2014/main" id="{42E09335-42C8-765D-446B-4B2D7F524186}"/>
              </a:ext>
            </a:extLst>
          </p:cNvPr>
          <p:cNvCxnSpPr>
            <a:stCxn id="72" idx="2"/>
            <a:endCxn id="103" idx="0"/>
          </p:cNvCxnSpPr>
          <p:nvPr/>
        </p:nvCxnSpPr>
        <p:spPr>
          <a:xfrm>
            <a:off x="10982655" y="5317371"/>
            <a:ext cx="0" cy="2116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93843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1019505"/>
            <a:ext cx="11486508" cy="3783723"/>
          </a:xfrm>
        </p:spPr>
        <p:txBody>
          <a:bodyPr>
            <a:noAutofit/>
          </a:bodyPr>
          <a:lstStyle/>
          <a:p>
            <a:pPr marL="0" indent="0">
              <a:buNone/>
            </a:pPr>
            <a:r>
              <a:rPr lang="ru-RU" sz="2000" dirty="0">
                <a:solidFill>
                  <a:srgbClr val="2C2D2E"/>
                </a:solidFill>
                <a:ea typeface="Times New Roman" panose="02020603050405020304" pitchFamily="18" charset="0"/>
              </a:rPr>
              <a:t>П</a:t>
            </a:r>
            <a:r>
              <a:rPr lang="ru-RU" sz="2000" dirty="0">
                <a:solidFill>
                  <a:srgbClr val="2C2D2E"/>
                </a:solidFill>
                <a:effectLst/>
                <a:ea typeface="Times New Roman" panose="02020603050405020304" pitchFamily="18" charset="0"/>
              </a:rPr>
              <a:t>рошу Вас дать разъяснения относительно возможности составления протоколов об административных правонарушениях, предусмотренных законом субъекта Российской Федерации об административных правонарушениях, </a:t>
            </a:r>
            <a:r>
              <a:rPr lang="ru-RU" sz="2000" b="1" dirty="0">
                <a:effectLst/>
                <a:ea typeface="Times New Roman" panose="02020603050405020304" pitchFamily="18" charset="0"/>
              </a:rPr>
              <a:t>при непосредственном обнаружении таких правонарушений</a:t>
            </a:r>
            <a:r>
              <a:rPr lang="ru-RU" sz="2000" b="1" dirty="0">
                <a:ea typeface="Times New Roman" panose="02020603050405020304" pitchFamily="18" charset="0"/>
              </a:rPr>
              <a:t>:</a:t>
            </a:r>
            <a:r>
              <a:rPr lang="ru-RU" sz="2000" dirty="0">
                <a:effectLst/>
                <a:ea typeface="Times New Roman" panose="02020603050405020304" pitchFamily="18" charset="0"/>
              </a:rPr>
              <a:t> </a:t>
            </a:r>
          </a:p>
          <a:p>
            <a:pPr marL="0" indent="0">
              <a:buNone/>
            </a:pPr>
            <a:r>
              <a:rPr lang="ru-RU" sz="2000" dirty="0">
                <a:ea typeface="Times New Roman" panose="02020603050405020304" pitchFamily="18" charset="0"/>
              </a:rPr>
              <a:t>- </a:t>
            </a:r>
            <a:r>
              <a:rPr lang="ru-RU" sz="2000" dirty="0">
                <a:effectLst/>
                <a:ea typeface="Times New Roman" panose="02020603050405020304" pitchFamily="18" charset="0"/>
              </a:rPr>
              <a:t>должностными лицами службы муниципального контроля администрации муниципального образования, как лицами, осуществляющими деятельность в соответствии с в соответствии с Федеральным законом № 248-ФЗ,</a:t>
            </a:r>
          </a:p>
          <a:p>
            <a:pPr marL="0" indent="0">
              <a:buNone/>
            </a:pPr>
            <a:r>
              <a:rPr lang="ru-RU" sz="2000" dirty="0">
                <a:effectLst/>
                <a:ea typeface="Times New Roman" panose="02020603050405020304" pitchFamily="18" charset="0"/>
              </a:rPr>
              <a:t>- иными должностными лицами администрации муниципального образования, уполномоченными на составление протоколов об административных правонарушениях согласно </a:t>
            </a:r>
            <a:r>
              <a:rPr lang="ru-RU" sz="2000" dirty="0">
                <a:solidFill>
                  <a:srgbClr val="2C2D2E"/>
                </a:solidFill>
                <a:effectLst/>
                <a:ea typeface="Times New Roman" panose="02020603050405020304" pitchFamily="18" charset="0"/>
              </a:rPr>
              <a:t>закону субъекта Российской Федерации об административных правонарушениях</a:t>
            </a:r>
            <a:r>
              <a:rPr lang="ru-RU" sz="2000" dirty="0">
                <a:effectLst/>
                <a:ea typeface="Times New Roman" panose="02020603050405020304" pitchFamily="18" charset="0"/>
              </a:rPr>
              <a:t>.</a:t>
            </a:r>
            <a:endParaRPr lang="ru-RU" sz="2000" dirty="0">
              <a:ea typeface="Times New Roman" panose="02020603050405020304" pitchFamily="18" charset="0"/>
            </a:endParaRPr>
          </a:p>
          <a:p>
            <a:pPr marL="0" indent="0">
              <a:buNone/>
            </a:pPr>
            <a:endParaRPr lang="ru-RU" sz="2000" dirty="0">
              <a:ea typeface="Times New Roman" panose="02020603050405020304" pitchFamily="18" charset="0"/>
            </a:endParaRPr>
          </a:p>
          <a:p>
            <a:pPr marL="0" indent="0">
              <a:buNone/>
            </a:pPr>
            <a:r>
              <a:rPr lang="ru-RU" sz="2000" b="1" dirty="0">
                <a:effectLst/>
                <a:ea typeface="Times New Roman" panose="02020603050405020304" pitchFamily="18" charset="0"/>
              </a:rPr>
              <a:t>Ответ: Нет однозначного ответа на этот вопрос, поскольку складывается довольно противоречивая судебная практика. См. внимательно пункты 2.1 – 2.4 настоящей презентации. </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44</a:t>
            </a:fld>
            <a:endParaRPr lang="ru-RU"/>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3.2. Ответы на вопросы: </a:t>
            </a:r>
          </a:p>
        </p:txBody>
      </p:sp>
    </p:spTree>
    <p:extLst>
      <p:ext uri="{BB962C8B-B14F-4D97-AF65-F5344CB8AC3E}">
        <p14:creationId xmlns:p14="http://schemas.microsoft.com/office/powerpoint/2010/main" val="7202722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6747"/>
            <a:ext cx="11486508" cy="5599604"/>
          </a:xfrm>
        </p:spPr>
        <p:txBody>
          <a:bodyPr>
            <a:noAutofit/>
          </a:bodyPr>
          <a:lstStyle/>
          <a:p>
            <a:pPr marL="0" indent="0" algn="just">
              <a:spcBef>
                <a:spcPts val="0"/>
              </a:spcBef>
              <a:buNone/>
            </a:pPr>
            <a:r>
              <a:rPr lang="ru-RU" sz="1400" dirty="0">
                <a:effectLst/>
                <a:ea typeface="Calibri" panose="020F0502020204030204" pitchFamily="34" charset="0"/>
                <a:cs typeface="Times New Roman" panose="02020603050405020304" pitchFamily="18" charset="0"/>
              </a:rPr>
              <a:t>В соответствии с ч. 2 ст. 75 Федерального закона № 248-ФЗ </a:t>
            </a:r>
            <a:r>
              <a:rPr lang="ru-RU" sz="1400" b="1" dirty="0">
                <a:effectLst/>
                <a:ea typeface="Calibri" panose="020F0502020204030204" pitchFamily="34" charset="0"/>
                <a:cs typeface="Times New Roman" panose="02020603050405020304" pitchFamily="18" charset="0"/>
              </a:rPr>
              <a:t>выездное обследование </a:t>
            </a:r>
            <a:r>
              <a:rPr lang="ru-RU" sz="1400" dirty="0">
                <a:effectLst/>
                <a:ea typeface="Calibri" panose="020F0502020204030204" pitchFamily="34" charset="0"/>
                <a:cs typeface="Times New Roman" panose="02020603050405020304" pitchFamily="18" charset="0"/>
              </a:rPr>
              <a:t>может проводиться по месту нахождения (осуществления деятельности) организации (ее филиалов, представительств, обособленных структурных подразделений), месту осуществления деятельности гражданина, месту нахождения объекта контроля, </a:t>
            </a:r>
            <a:r>
              <a:rPr lang="ru-RU" sz="1400" b="1" dirty="0">
                <a:effectLst/>
                <a:ea typeface="Calibri" panose="020F0502020204030204" pitchFamily="34" charset="0"/>
                <a:cs typeface="Times New Roman" panose="02020603050405020304" pitchFamily="18" charset="0"/>
              </a:rPr>
              <a:t>при этом не допускается взаимодействие с контролируемым лицом.</a:t>
            </a:r>
          </a:p>
          <a:p>
            <a:pPr marL="0" indent="0" algn="just">
              <a:spcBef>
                <a:spcPts val="0"/>
              </a:spcBef>
              <a:buNone/>
            </a:pPr>
            <a:r>
              <a:rPr lang="ru-RU" sz="1400" dirty="0">
                <a:effectLst/>
                <a:ea typeface="Calibri" panose="020F0502020204030204" pitchFamily="34" charset="0"/>
                <a:cs typeface="Times New Roman" panose="02020603050405020304" pitchFamily="18" charset="0"/>
              </a:rPr>
              <a:t>Ч. 3 ст. 75 Федерального закона 248-ФЗ установлено, что на общедоступных (открытых для посещения неограниченным кругом лиц) производственных объектах могут осуществляться:</a:t>
            </a:r>
          </a:p>
          <a:p>
            <a:pPr marL="0" indent="0" algn="just">
              <a:spcBef>
                <a:spcPts val="0"/>
              </a:spcBef>
              <a:buNone/>
            </a:pPr>
            <a:r>
              <a:rPr lang="ru-RU" sz="1400" dirty="0">
                <a:effectLst/>
                <a:ea typeface="Calibri" panose="020F0502020204030204" pitchFamily="34" charset="0"/>
                <a:cs typeface="Times New Roman" panose="02020603050405020304" pitchFamily="18" charset="0"/>
              </a:rPr>
              <a:t>1)</a:t>
            </a:r>
            <a:r>
              <a:rPr lang="ru-RU" sz="1400" b="1" dirty="0">
                <a:effectLst/>
                <a:ea typeface="Calibri" panose="020F0502020204030204" pitchFamily="34" charset="0"/>
                <a:cs typeface="Times New Roman" panose="02020603050405020304" pitchFamily="18" charset="0"/>
              </a:rPr>
              <a:t> </a:t>
            </a:r>
            <a:r>
              <a:rPr lang="ru-RU" sz="1400" b="1" dirty="0">
                <a:solidFill>
                  <a:srgbClr val="C00000"/>
                </a:solidFill>
                <a:effectLst/>
                <a:ea typeface="Calibri" panose="020F0502020204030204" pitchFamily="34" charset="0"/>
                <a:cs typeface="Times New Roman" panose="02020603050405020304" pitchFamily="18" charset="0"/>
              </a:rPr>
              <a:t>осмотр</a:t>
            </a:r>
            <a:r>
              <a:rPr lang="ru-RU" sz="1400" b="1" dirty="0">
                <a:effectLst/>
                <a:ea typeface="Calibri" panose="020F0502020204030204" pitchFamily="34" charset="0"/>
                <a:cs typeface="Times New Roman" panose="02020603050405020304" pitchFamily="18" charset="0"/>
              </a:rPr>
              <a:t>;</a:t>
            </a:r>
            <a:endParaRPr lang="ru-RU" sz="1400" b="1" dirty="0">
              <a:ea typeface="Calibri" panose="020F0502020204030204" pitchFamily="34" charset="0"/>
              <a:cs typeface="Times New Roman" panose="02020603050405020304" pitchFamily="18" charset="0"/>
            </a:endParaRPr>
          </a:p>
          <a:p>
            <a:pPr marL="0" indent="0" algn="just">
              <a:spcBef>
                <a:spcPts val="0"/>
              </a:spcBef>
              <a:buNone/>
            </a:pPr>
            <a:r>
              <a:rPr lang="ru-RU" sz="1400" dirty="0">
                <a:effectLst/>
                <a:ea typeface="Calibri" panose="020F0502020204030204" pitchFamily="34" charset="0"/>
                <a:cs typeface="Times New Roman" panose="02020603050405020304" pitchFamily="18" charset="0"/>
              </a:rPr>
              <a:t>2) отбор проб (образцов);</a:t>
            </a:r>
          </a:p>
          <a:p>
            <a:pPr marL="0" indent="0" algn="just">
              <a:spcBef>
                <a:spcPts val="0"/>
              </a:spcBef>
              <a:buNone/>
            </a:pPr>
            <a:r>
              <a:rPr lang="ru-RU" sz="1400" dirty="0">
                <a:effectLst/>
                <a:ea typeface="Calibri" panose="020F0502020204030204" pitchFamily="34" charset="0"/>
                <a:cs typeface="Times New Roman" panose="02020603050405020304" pitchFamily="18" charset="0"/>
              </a:rPr>
              <a:t>3) инструментальное обследование (с применением видеозаписи);</a:t>
            </a:r>
          </a:p>
          <a:p>
            <a:pPr marL="0" indent="0" algn="just">
              <a:spcBef>
                <a:spcPts val="0"/>
              </a:spcBef>
              <a:buNone/>
            </a:pPr>
            <a:r>
              <a:rPr lang="ru-RU" sz="1400" dirty="0">
                <a:effectLst/>
                <a:ea typeface="Calibri" panose="020F0502020204030204" pitchFamily="34" charset="0"/>
                <a:cs typeface="Times New Roman" panose="02020603050405020304" pitchFamily="18" charset="0"/>
              </a:rPr>
              <a:t>4) испытание;</a:t>
            </a:r>
          </a:p>
          <a:p>
            <a:pPr marL="0" indent="0" algn="just">
              <a:spcBef>
                <a:spcPts val="0"/>
              </a:spcBef>
              <a:buNone/>
            </a:pPr>
            <a:r>
              <a:rPr lang="ru-RU" sz="1400" dirty="0">
                <a:effectLst/>
                <a:ea typeface="Calibri" panose="020F0502020204030204" pitchFamily="34" charset="0"/>
                <a:cs typeface="Times New Roman" panose="02020603050405020304" pitchFamily="18" charset="0"/>
              </a:rPr>
              <a:t>5) экспертиза.</a:t>
            </a:r>
          </a:p>
          <a:p>
            <a:pPr marL="0" indent="0" algn="just">
              <a:spcBef>
                <a:spcPts val="0"/>
              </a:spcBef>
              <a:buNone/>
            </a:pPr>
            <a:r>
              <a:rPr lang="ru-RU" sz="1400" dirty="0">
                <a:effectLst/>
                <a:ea typeface="Calibri" panose="020F0502020204030204" pitchFamily="34" charset="0"/>
                <a:cs typeface="Times New Roman" panose="02020603050405020304" pitchFamily="18" charset="0"/>
              </a:rPr>
              <a:t>Ч. 2 ст. 76 248-ФЗ установлено, что осмотр осуществляется инспектором в присутствии контролируемого лица или его представителя и (или) с применением видеозаписи.</a:t>
            </a:r>
          </a:p>
          <a:p>
            <a:pPr marL="0" indent="0" algn="just">
              <a:spcBef>
                <a:spcPts val="0"/>
              </a:spcBef>
              <a:buNone/>
            </a:pPr>
            <a:r>
              <a:rPr lang="ru-RU" sz="1400" dirty="0">
                <a:effectLst/>
                <a:ea typeface="Calibri" panose="020F0502020204030204" pitchFamily="34" charset="0"/>
                <a:cs typeface="Times New Roman" panose="02020603050405020304" pitchFamily="18" charset="0"/>
              </a:rPr>
              <a:t>Таким образом, имеется противоречие между нормами и возникают вопросы:</a:t>
            </a:r>
          </a:p>
          <a:p>
            <a:pPr marL="0" indent="0" algn="just">
              <a:spcBef>
                <a:spcPts val="0"/>
              </a:spcBef>
              <a:buNone/>
            </a:pPr>
            <a:r>
              <a:rPr lang="ru-RU" sz="1400" b="1" dirty="0">
                <a:ea typeface="Calibri" panose="020F0502020204030204" pitchFamily="34" charset="0"/>
                <a:cs typeface="Times New Roman" panose="02020603050405020304" pitchFamily="18" charset="0"/>
              </a:rPr>
              <a:t>К</a:t>
            </a:r>
            <a:r>
              <a:rPr lang="ru-RU" sz="1400" b="1" dirty="0">
                <a:effectLst/>
                <a:ea typeface="Calibri" panose="020F0502020204030204" pitchFamily="34" charset="0"/>
                <a:cs typeface="Times New Roman" panose="02020603050405020304" pitchFamily="18" charset="0"/>
              </a:rPr>
              <a:t>аким образом осуществлять выездное обследование, так как при осуществлении осмотра в рамках выездного обследования необходимо взаимодействие с контролируемым лицом</a:t>
            </a:r>
            <a:r>
              <a:rPr lang="ru-RU" sz="1400" b="1" dirty="0">
                <a:ea typeface="Calibri" panose="020F0502020204030204" pitchFamily="34" charset="0"/>
                <a:cs typeface="Times New Roman" panose="02020603050405020304" pitchFamily="18" charset="0"/>
              </a:rPr>
              <a:t>?</a:t>
            </a:r>
            <a:r>
              <a:rPr lang="ru-RU" sz="1400" dirty="0">
                <a:effectLst/>
                <a:ea typeface="Calibri" panose="020F0502020204030204" pitchFamily="34" charset="0"/>
                <a:cs typeface="Times New Roman" panose="02020603050405020304" pitchFamily="18" charset="0"/>
              </a:rPr>
              <a:t> </a:t>
            </a:r>
          </a:p>
          <a:p>
            <a:pPr marL="0" indent="0" algn="just">
              <a:spcBef>
                <a:spcPts val="0"/>
              </a:spcBef>
              <a:buNone/>
            </a:pPr>
            <a:r>
              <a:rPr lang="ru-RU" sz="1400" dirty="0">
                <a:effectLst/>
                <a:ea typeface="Calibri" panose="020F0502020204030204" pitchFamily="34" charset="0"/>
                <a:cs typeface="Times New Roman" panose="02020603050405020304" pitchFamily="18" charset="0"/>
              </a:rPr>
              <a:t>Вопрос организации КНМ без взаимодействия очень важен, так как этот вид мероприятия является источником поступления сведений о нарушениях (угрозе нарушения) обязательных требований и может использоваться при оценке сведений о фактах, признаках (угрозе нарушения) обязательных требований. </a:t>
            </a:r>
          </a:p>
          <a:p>
            <a:pPr marL="0" indent="0" algn="just">
              <a:spcBef>
                <a:spcPts val="0"/>
              </a:spcBef>
              <a:buNone/>
            </a:pPr>
            <a:r>
              <a:rPr lang="ru-RU" sz="1400" b="1" dirty="0">
                <a:effectLst/>
                <a:ea typeface="Calibri" panose="020F0502020204030204" pitchFamily="34" charset="0"/>
                <a:cs typeface="Times New Roman" panose="02020603050405020304" pitchFamily="18" charset="0"/>
              </a:rPr>
              <a:t>Возможно ли по результатам выездного обследования составлять только акт выездного обследования (в случае обнаружения признаков нарушений) и не осуществлять осмотр?</a:t>
            </a:r>
            <a:endParaRPr lang="ru-RU" sz="1400" b="1" dirty="0">
              <a:effectLst/>
              <a:ea typeface="Times New Roman" panose="02020603050405020304" pitchFamily="18" charset="0"/>
            </a:endParaRPr>
          </a:p>
          <a:p>
            <a:pPr marL="0" indent="0">
              <a:buNone/>
            </a:pPr>
            <a:r>
              <a:rPr lang="ru-RU" sz="1400" b="1" dirty="0">
                <a:effectLst/>
                <a:ea typeface="Times New Roman" panose="02020603050405020304" pitchFamily="18" charset="0"/>
              </a:rPr>
              <a:t>Ответ: смысл приведенных выше положений статей 75 и 76 Федерального закона № 248-ФЗ, как представляется, сводится к честной фиксации признаков нарушений, очевидной как нарушителю обязательных требований, так и должностным лицам, которые впоследствии будут принимать решения о проведении (согласовании проведения) внепланового контрольного мероприятия на основании выявленных признаков нарушений.  С этой точки зрения, всегда на выезд рекомендую брать с собой аппаратуру, позволяющую делать видеозапись (смартфон тоже подойдет), чтобы фиксировать эти нарушения. </a:t>
            </a:r>
          </a:p>
          <a:p>
            <a:pPr marL="0" indent="0">
              <a:buNone/>
            </a:pPr>
            <a:r>
              <a:rPr lang="ru-RU" sz="1400" b="1" dirty="0">
                <a:effectLst/>
                <a:ea typeface="Times New Roman" panose="02020603050405020304" pitchFamily="18" charset="0"/>
              </a:rPr>
              <a:t>Одного только акта без подписи в нём представителя контролируемого лица будет недостаточно при согласовании решения о проведении внепланового контрольного мероприятия с взаимодействием. </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45</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3.3. Ответы на вопросы: </a:t>
            </a:r>
          </a:p>
        </p:txBody>
      </p:sp>
    </p:spTree>
    <p:extLst>
      <p:ext uri="{BB962C8B-B14F-4D97-AF65-F5344CB8AC3E}">
        <p14:creationId xmlns:p14="http://schemas.microsoft.com/office/powerpoint/2010/main" val="10208013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1389110"/>
            <a:ext cx="11486508" cy="3458011"/>
          </a:xfrm>
        </p:spPr>
        <p:txBody>
          <a:bodyPr>
            <a:noAutofit/>
          </a:bodyPr>
          <a:lstStyle/>
          <a:p>
            <a:pPr marL="0" indent="0" algn="just">
              <a:spcBef>
                <a:spcPts val="0"/>
              </a:spcBef>
              <a:buNone/>
            </a:pPr>
            <a:r>
              <a:rPr lang="ru-RU" sz="1800" b="1" dirty="0">
                <a:solidFill>
                  <a:srgbClr val="2C2D2E"/>
                </a:solidFill>
                <a:effectLst/>
                <a:ea typeface="Calibri" panose="020F0502020204030204" pitchFamily="34" charset="0"/>
                <a:cs typeface="Times New Roman" panose="02020603050405020304" pitchFamily="18" charset="0"/>
              </a:rPr>
              <a:t>Каким образом возможно закрыть предписания</a:t>
            </a:r>
            <a:r>
              <a:rPr lang="ru-RU" sz="1800" dirty="0">
                <a:solidFill>
                  <a:srgbClr val="2C2D2E"/>
                </a:solidFill>
                <a:effectLst/>
                <a:ea typeface="Calibri" panose="020F0502020204030204" pitchFamily="34" charset="0"/>
                <a:cs typeface="Times New Roman" panose="02020603050405020304" pitchFamily="18" charset="0"/>
              </a:rPr>
              <a:t>, выданные до вступления в силу постановления № 336, по которым устранены нарушения (инспектор видит по ЕГРН устранение нарушений)? </a:t>
            </a:r>
          </a:p>
          <a:p>
            <a:pPr marL="0" indent="0" algn="just">
              <a:spcBef>
                <a:spcPts val="0"/>
              </a:spcBef>
              <a:buNone/>
            </a:pPr>
            <a:r>
              <a:rPr lang="ru-RU" sz="1800" dirty="0">
                <a:solidFill>
                  <a:srgbClr val="2C2D2E"/>
                </a:solidFill>
                <a:effectLst/>
                <a:ea typeface="Calibri" panose="020F0502020204030204" pitchFamily="34" charset="0"/>
                <a:cs typeface="Times New Roman" panose="02020603050405020304" pitchFamily="18" charset="0"/>
              </a:rPr>
              <a:t>Однократно предписания уже продлевались на 90 дней. </a:t>
            </a:r>
            <a:r>
              <a:rPr lang="ru-RU" sz="1800" b="1" dirty="0">
                <a:solidFill>
                  <a:srgbClr val="2C2D2E"/>
                </a:solidFill>
                <a:effectLst/>
                <a:ea typeface="Calibri" panose="020F0502020204030204" pitchFamily="34" charset="0"/>
                <a:cs typeface="Times New Roman" panose="02020603050405020304" pitchFamily="18" charset="0"/>
              </a:rPr>
              <a:t>Какие документы необходимо оформить для закрытия предписания, может быть необходимо предварительно провести контрольное мероприятие без взаимодействия и по результатам закрыть предписание?</a:t>
            </a:r>
            <a:r>
              <a:rPr lang="ru-RU" sz="1800" dirty="0">
                <a:solidFill>
                  <a:srgbClr val="2C2D2E"/>
                </a:solidFill>
                <a:effectLst/>
                <a:ea typeface="Calibri" panose="020F0502020204030204" pitchFamily="34" charset="0"/>
                <a:cs typeface="Times New Roman" panose="02020603050405020304" pitchFamily="18" charset="0"/>
              </a:rPr>
              <a:t> </a:t>
            </a:r>
          </a:p>
          <a:p>
            <a:pPr marL="0" indent="0" algn="just">
              <a:spcBef>
                <a:spcPts val="0"/>
              </a:spcBef>
              <a:buNone/>
            </a:pPr>
            <a:endParaRPr lang="ru-RU" sz="1800" dirty="0">
              <a:solidFill>
                <a:srgbClr val="2C2D2E"/>
              </a:solidFill>
              <a:ea typeface="Calibri" panose="020F0502020204030204" pitchFamily="34" charset="0"/>
              <a:cs typeface="Times New Roman" panose="02020603050405020304" pitchFamily="18" charset="0"/>
            </a:endParaRPr>
          </a:p>
          <a:p>
            <a:pPr marL="0" indent="0" algn="just">
              <a:spcBef>
                <a:spcPts val="0"/>
              </a:spcBef>
              <a:buNone/>
            </a:pPr>
            <a:r>
              <a:rPr lang="ru-RU" sz="1800" b="1" dirty="0">
                <a:solidFill>
                  <a:srgbClr val="2C2D2E"/>
                </a:solidFill>
                <a:ea typeface="Calibri" panose="020F0502020204030204" pitchFamily="34" charset="0"/>
                <a:cs typeface="Times New Roman" panose="02020603050405020304" pitchFamily="18" charset="0"/>
              </a:rPr>
              <a:t>Ответ: закон не требует формального «закрытия» предписания. Наша задача повлиять на устранение нарушений, а не сформировать или предоставить кому-то документ о «закрытии» предписания.  </a:t>
            </a:r>
          </a:p>
          <a:p>
            <a:pPr marL="0" indent="0" algn="just">
              <a:spcBef>
                <a:spcPts val="0"/>
              </a:spcBef>
              <a:buNone/>
            </a:pPr>
            <a:r>
              <a:rPr lang="ru-RU" sz="1800" b="1" dirty="0">
                <a:solidFill>
                  <a:srgbClr val="2C2D2E"/>
                </a:solidFill>
                <a:ea typeface="Calibri" panose="020F0502020204030204" pitchFamily="34" charset="0"/>
                <a:cs typeface="Times New Roman" panose="02020603050405020304" pitchFamily="18" charset="0"/>
              </a:rPr>
              <a:t>Если нужно для упорядочения собственной работы, вы можете вести журнал учета результатов отработки предписаний, фиксировать в нём, что требования предписаний удовлетворены или не удовлетворены.</a:t>
            </a:r>
          </a:p>
          <a:p>
            <a:pPr marL="0" indent="0" algn="just">
              <a:spcBef>
                <a:spcPts val="0"/>
              </a:spcBef>
              <a:buNone/>
            </a:pPr>
            <a:r>
              <a:rPr lang="ru-RU" sz="1800" b="1" dirty="0">
                <a:solidFill>
                  <a:srgbClr val="2C2D2E"/>
                </a:solidFill>
                <a:ea typeface="Calibri" panose="020F0502020204030204" pitchFamily="34" charset="0"/>
                <a:cs typeface="Times New Roman" panose="02020603050405020304" pitchFamily="18" charset="0"/>
              </a:rPr>
              <a:t>Не понятно также, зачем вы намереваетесь проводить контрольное мероприятие без взаимодействия, если сведений об исполнении предписания у вас и так достаточно.</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46</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3.4. Ответы на вопросы: </a:t>
            </a:r>
          </a:p>
        </p:txBody>
      </p:sp>
    </p:spTree>
    <p:extLst>
      <p:ext uri="{BB962C8B-B14F-4D97-AF65-F5344CB8AC3E}">
        <p14:creationId xmlns:p14="http://schemas.microsoft.com/office/powerpoint/2010/main" val="14374641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861219"/>
            <a:ext cx="11486508" cy="5135561"/>
          </a:xfrm>
        </p:spPr>
        <p:txBody>
          <a:bodyPr>
            <a:noAutofit/>
          </a:bodyPr>
          <a:lstStyle/>
          <a:p>
            <a:pPr marL="0" indent="0" algn="just">
              <a:spcBef>
                <a:spcPts val="0"/>
              </a:spcBef>
              <a:buNone/>
            </a:pPr>
            <a:r>
              <a:rPr lang="ru-RU" sz="1800" dirty="0">
                <a:ea typeface="Calibri" panose="020F0502020204030204" pitchFamily="34" charset="0"/>
                <a:cs typeface="Times New Roman" panose="02020603050405020304" pitchFamily="18" charset="0"/>
              </a:rPr>
              <a:t>П</a:t>
            </a:r>
            <a:r>
              <a:rPr lang="ru-RU" sz="1800" dirty="0">
                <a:effectLst/>
                <a:ea typeface="Calibri" panose="020F0502020204030204" pitchFamily="34" charset="0"/>
                <a:cs typeface="Times New Roman" panose="02020603050405020304" pitchFamily="18" charset="0"/>
              </a:rPr>
              <a:t>о видам контроля, осуществляемым в нашем муниципальном образовании, система управления рисками </a:t>
            </a:r>
          </a:p>
          <a:p>
            <a:pPr marL="0" indent="0" algn="just">
              <a:spcBef>
                <a:spcPts val="0"/>
              </a:spcBef>
              <a:buNone/>
            </a:pPr>
            <a:r>
              <a:rPr lang="ru-RU" sz="1800" dirty="0">
                <a:effectLst/>
                <a:ea typeface="Calibri" panose="020F0502020204030204" pitchFamily="34" charset="0"/>
                <a:cs typeface="Times New Roman" panose="02020603050405020304" pitchFamily="18" charset="0"/>
              </a:rPr>
              <a:t>не применяется. </a:t>
            </a:r>
          </a:p>
          <a:p>
            <a:pPr marL="0" indent="0" algn="just">
              <a:spcBef>
                <a:spcPts val="0"/>
              </a:spcBef>
              <a:buNone/>
            </a:pPr>
            <a:r>
              <a:rPr lang="ru-RU" sz="1800" dirty="0">
                <a:effectLst/>
                <a:ea typeface="Calibri" panose="020F0502020204030204" pitchFamily="34" charset="0"/>
                <a:cs typeface="Times New Roman" panose="02020603050405020304" pitchFamily="18" charset="0"/>
              </a:rPr>
              <a:t>Планируем утверждение индикаторов риска нарушения обязательных требований. </a:t>
            </a:r>
          </a:p>
          <a:p>
            <a:pPr marL="0" indent="0" algn="just">
              <a:spcBef>
                <a:spcPts val="0"/>
              </a:spcBef>
              <a:buNone/>
            </a:pPr>
            <a:r>
              <a:rPr lang="ru-RU" sz="1800" dirty="0">
                <a:effectLst/>
                <a:ea typeface="Calibri" panose="020F0502020204030204" pitchFamily="34" charset="0"/>
                <a:cs typeface="Times New Roman" panose="02020603050405020304" pitchFamily="18" charset="0"/>
              </a:rPr>
              <a:t>Анализируя нормативные акты федеральных органов и других муниципальных образований, наблюдаю установление довольно «широких» индикаторов, как, например, «</a:t>
            </a:r>
            <a:r>
              <a:rPr lang="ru-RU" sz="1800" b="1" dirty="0">
                <a:effectLst/>
                <a:ea typeface="Calibri" panose="020F0502020204030204" pitchFamily="34" charset="0"/>
                <a:cs typeface="Times New Roman" panose="02020603050405020304" pitchFamily="18" charset="0"/>
              </a:rPr>
              <a:t>несоответствие площади используемого</a:t>
            </a:r>
            <a:r>
              <a:rPr lang="ru-RU" sz="1800" dirty="0">
                <a:effectLst/>
                <a:ea typeface="Calibri" panose="020F0502020204030204" pitchFamily="34" charset="0"/>
                <a:cs typeface="Times New Roman" panose="02020603050405020304" pitchFamily="18" charset="0"/>
              </a:rPr>
              <a:t> гражданином, юридическим лицом, индивидуальным предпринимателем </a:t>
            </a:r>
            <a:r>
              <a:rPr lang="ru-RU" sz="1800" b="1" dirty="0">
                <a:effectLst/>
                <a:ea typeface="Calibri" panose="020F0502020204030204" pitchFamily="34" charset="0"/>
                <a:cs typeface="Times New Roman" panose="02020603050405020304" pitchFamily="18" charset="0"/>
              </a:rPr>
              <a:t>земельного участка площади земельного участка, сведения о которой содержатся в Едином государственном реестре недвижимости, правоустанавливающих документах на земельный участок</a:t>
            </a:r>
            <a:r>
              <a:rPr lang="ru-RU" sz="1800" dirty="0">
                <a:effectLst/>
                <a:ea typeface="Calibri" panose="020F0502020204030204" pitchFamily="34" charset="0"/>
                <a:cs typeface="Times New Roman" panose="02020603050405020304" pitchFamily="18" charset="0"/>
              </a:rPr>
              <a:t>». </a:t>
            </a:r>
          </a:p>
          <a:p>
            <a:pPr marL="0" indent="0" algn="just">
              <a:spcBef>
                <a:spcPts val="0"/>
              </a:spcBef>
              <a:buNone/>
            </a:pPr>
            <a:r>
              <a:rPr lang="ru-RU" sz="1800" dirty="0">
                <a:effectLst/>
                <a:ea typeface="Calibri" panose="020F0502020204030204" pitchFamily="34" charset="0"/>
                <a:cs typeface="Times New Roman" panose="02020603050405020304" pitchFamily="18" charset="0"/>
              </a:rPr>
              <a:t>Соответствие индикатору является основанием для проведения внепланового контрольного мероприятия. </a:t>
            </a:r>
          </a:p>
          <a:p>
            <a:pPr marL="0" indent="0" algn="just">
              <a:spcBef>
                <a:spcPts val="0"/>
              </a:spcBef>
              <a:buNone/>
            </a:pPr>
            <a:r>
              <a:rPr lang="ru-RU" sz="1800" b="1" dirty="0">
                <a:effectLst/>
                <a:ea typeface="Calibri" panose="020F0502020204030204" pitchFamily="34" charset="0"/>
                <a:cs typeface="Times New Roman" panose="02020603050405020304" pitchFamily="18" charset="0"/>
              </a:rPr>
              <a:t>Но указанному индикатору соответствует очень много объектов и по какому принципу в таком случае определять перечень объектов для согласования с прокуратурой внепланового контрольного мероприятия и организацией такого контрольного мероприятия исходя из ресурсов контрольного органа</a:t>
            </a:r>
            <a:r>
              <a:rPr lang="ru-RU" sz="1800" b="1" dirty="0">
                <a:ea typeface="Calibri" panose="020F0502020204030204" pitchFamily="34" charset="0"/>
                <a:cs typeface="Times New Roman" panose="02020603050405020304" pitchFamily="18" charset="0"/>
              </a:rPr>
              <a:t>?</a:t>
            </a:r>
          </a:p>
          <a:p>
            <a:pPr marL="0" indent="0" algn="just">
              <a:spcBef>
                <a:spcPts val="0"/>
              </a:spcBef>
              <a:buNone/>
            </a:pPr>
            <a:endParaRPr lang="ru-RU" sz="1800" dirty="0">
              <a:ea typeface="Times New Roman" panose="02020603050405020304" pitchFamily="18" charset="0"/>
            </a:endParaRPr>
          </a:p>
          <a:p>
            <a:pPr marL="0" indent="0">
              <a:buNone/>
            </a:pPr>
            <a:r>
              <a:rPr lang="ru-RU" sz="1800" b="1" dirty="0">
                <a:effectLst/>
                <a:ea typeface="Times New Roman" panose="02020603050405020304" pitchFamily="18" charset="0"/>
              </a:rPr>
              <a:t>Ответ: вы можете при определении индикаторов установить свои приоритеты. Это может быть, например, несоответствие (превышение) площади земельного участка, </a:t>
            </a:r>
            <a:r>
              <a:rPr lang="ru-RU" sz="1800" b="1" dirty="0">
                <a:effectLst/>
                <a:ea typeface="Calibri" panose="020F0502020204030204" pitchFamily="34" charset="0"/>
                <a:cs typeface="Times New Roman" panose="02020603050405020304" pitchFamily="18" charset="0"/>
              </a:rPr>
              <a:t>сведения о которой содержатся в Едином государственном реестре недвижимости, правоустанавливающих документах на земельный участок, на определенный процент от общей площади (например, более 5 или 10 процентов). Либо избрать другой критерий, например, </a:t>
            </a:r>
            <a:r>
              <a:rPr lang="ru-RU" sz="1800" b="1" dirty="0">
                <a:ea typeface="Calibri" panose="020F0502020204030204" pitchFamily="34" charset="0"/>
                <a:cs typeface="Times New Roman" panose="02020603050405020304" pitchFamily="18" charset="0"/>
              </a:rPr>
              <a:t>конкретный порог </a:t>
            </a:r>
            <a:r>
              <a:rPr lang="ru-RU" sz="1800" b="1" dirty="0">
                <a:effectLst/>
                <a:ea typeface="Calibri" panose="020F0502020204030204" pitchFamily="34" charset="0"/>
                <a:cs typeface="Times New Roman" panose="02020603050405020304" pitchFamily="18" charset="0"/>
              </a:rPr>
              <a:t>превышения площади в метрах в зависимости от места нахождения (скажем, </a:t>
            </a:r>
            <a:r>
              <a:rPr lang="ru-RU" sz="1800" b="1" dirty="0">
                <a:ea typeface="Calibri" panose="020F0502020204030204" pitchFamily="34" charset="0"/>
                <a:cs typeface="Times New Roman" panose="02020603050405020304" pitchFamily="18" charset="0"/>
              </a:rPr>
              <a:t>в определенной </a:t>
            </a:r>
            <a:r>
              <a:rPr lang="ru-RU" sz="1800" b="1" dirty="0">
                <a:effectLst/>
                <a:ea typeface="Calibri" panose="020F0502020204030204" pitchFamily="34" charset="0"/>
                <a:cs typeface="Times New Roman" panose="02020603050405020304" pitchFamily="18" charset="0"/>
              </a:rPr>
              <a:t>территориальной зоне или в границах населенного пункта) и площади земельного участка по ЕГРН.  </a:t>
            </a:r>
            <a:endParaRPr lang="ru-RU" sz="1800" b="1"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47</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3.5. Ответы на вопросы: </a:t>
            </a:r>
          </a:p>
        </p:txBody>
      </p:sp>
    </p:spTree>
    <p:extLst>
      <p:ext uri="{BB962C8B-B14F-4D97-AF65-F5344CB8AC3E}">
        <p14:creationId xmlns:p14="http://schemas.microsoft.com/office/powerpoint/2010/main" val="29389406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6746"/>
            <a:ext cx="11486508" cy="5759668"/>
          </a:xfrm>
        </p:spPr>
        <p:txBody>
          <a:bodyPr>
            <a:noAutofit/>
          </a:bodyPr>
          <a:lstStyle/>
          <a:p>
            <a:pPr marL="0" indent="0" algn="just">
              <a:lnSpc>
                <a:spcPct val="107000"/>
              </a:lnSpc>
              <a:spcBef>
                <a:spcPts val="0"/>
              </a:spcBef>
              <a:buNone/>
            </a:pPr>
            <a:r>
              <a:rPr lang="ru-RU" sz="1500" dirty="0">
                <a:effectLst/>
                <a:ea typeface="Calibri" panose="020F0502020204030204" pitchFamily="34" charset="0"/>
                <a:cs typeface="Times New Roman" panose="02020603050405020304" pitchFamily="18" charset="0"/>
              </a:rPr>
              <a:t>Согласно ч. 3 ст. 98 Федерального закона 248-ФЗ ч. 2 ст. 39 данного Федерального закона </a:t>
            </a:r>
            <a:r>
              <a:rPr lang="ru-RU" sz="1500" b="1" dirty="0">
                <a:effectLst/>
                <a:ea typeface="Calibri" panose="020F0502020204030204" pitchFamily="34" charset="0"/>
                <a:cs typeface="Times New Roman" panose="02020603050405020304" pitchFamily="18" charset="0"/>
              </a:rPr>
              <a:t>вступает в силу с 1 января 2023 года. </a:t>
            </a:r>
            <a:r>
              <a:rPr lang="ru-RU" sz="1500" dirty="0">
                <a:effectLst/>
                <a:ea typeface="Calibri" panose="020F0502020204030204" pitchFamily="34" charset="0"/>
                <a:cs typeface="Times New Roman" panose="02020603050405020304" pitchFamily="18" charset="0"/>
              </a:rPr>
              <a:t>Отсылка к ст. 39 Федерального закона № 248-ФЗ дает нам, что </a:t>
            </a:r>
            <a:r>
              <a:rPr lang="ru-RU" sz="1500" b="1" dirty="0">
                <a:effectLst/>
                <a:ea typeface="Calibri" panose="020F0502020204030204" pitchFamily="34" charset="0"/>
                <a:cs typeface="Times New Roman" panose="02020603050405020304" pitchFamily="18" charset="0"/>
              </a:rPr>
              <a:t>судебное обжалование</a:t>
            </a:r>
            <a:r>
              <a:rPr lang="ru-RU" sz="1500" dirty="0">
                <a:effectLst/>
                <a:ea typeface="Calibri" panose="020F0502020204030204" pitchFamily="34" charset="0"/>
                <a:cs typeface="Times New Roman" panose="02020603050405020304" pitchFamily="18" charset="0"/>
              </a:rPr>
              <a:t> решений контрольного (надзорного) органа, действий (бездействия) его должностных лиц </a:t>
            </a:r>
            <a:r>
              <a:rPr lang="ru-RU" sz="1500" b="1" dirty="0">
                <a:effectLst/>
                <a:ea typeface="Calibri" panose="020F0502020204030204" pitchFamily="34" charset="0"/>
                <a:cs typeface="Times New Roman" panose="02020603050405020304" pitchFamily="18" charset="0"/>
              </a:rPr>
              <a:t>возможно только после их досудебного обжалования</a:t>
            </a:r>
            <a:r>
              <a:rPr lang="ru-RU" sz="1500" dirty="0">
                <a:effectLst/>
                <a:ea typeface="Calibri" panose="020F0502020204030204" pitchFamily="34" charset="0"/>
                <a:cs typeface="Times New Roman" panose="02020603050405020304" pitchFamily="18" charset="0"/>
              </a:rPr>
              <a:t>, за исключением случаев обжалования в суд решений, действий (бездействия) гражданами, не осуществляющими предпринимательской деятельности. При этом часть 4статьи 39 Федерального закона № 248-ФЗ говорит нам о том, что положением о виде муниципального контроля </a:t>
            </a:r>
            <a:r>
              <a:rPr lang="ru-RU" sz="1500" b="1" dirty="0">
                <a:effectLst/>
                <a:ea typeface="Calibri" panose="020F0502020204030204" pitchFamily="34" charset="0"/>
                <a:cs typeface="Times New Roman" panose="02020603050405020304" pitchFamily="18" charset="0"/>
              </a:rPr>
              <a:t>может быть установлено, что досудебный порядок подачи жалоб при осуществлении соответствующего вида муниципального контроля не применяется</a:t>
            </a:r>
            <a:r>
              <a:rPr lang="ru-RU" sz="1500" dirty="0">
                <a:effectLst/>
                <a:ea typeface="Calibri" panose="020F0502020204030204" pitchFamily="34" charset="0"/>
                <a:cs typeface="Times New Roman" panose="02020603050405020304" pitchFamily="18" charset="0"/>
              </a:rPr>
              <a:t>, если иное не установлено федеральным законом о виде контроля, общими требованиями к организации и осуществлению данного вида муниципального контроля, утвержденными Правительством Российской Федерации.</a:t>
            </a:r>
          </a:p>
          <a:p>
            <a:pPr marL="0" indent="0" algn="just">
              <a:lnSpc>
                <a:spcPct val="107000"/>
              </a:lnSpc>
              <a:spcBef>
                <a:spcPts val="0"/>
              </a:spcBef>
              <a:buNone/>
            </a:pPr>
            <a:r>
              <a:rPr lang="ru-RU" sz="1500" b="1" dirty="0">
                <a:effectLst/>
                <a:ea typeface="Calibri" panose="020F0502020204030204" pitchFamily="34" charset="0"/>
                <a:cs typeface="Times New Roman" panose="02020603050405020304" pitchFamily="18" charset="0"/>
              </a:rPr>
              <a:t>Должны ли сейчас органы МСУ вносить изменения в свои положения о муниципальном контроле с обязательным включением системы досудебного обжалования? Если да, то почему идет такое противоречие в законодательстве. </a:t>
            </a:r>
          </a:p>
          <a:p>
            <a:pPr marL="0" indent="0" algn="just">
              <a:lnSpc>
                <a:spcPct val="107000"/>
              </a:lnSpc>
              <a:spcBef>
                <a:spcPts val="0"/>
              </a:spcBef>
              <a:buNone/>
            </a:pPr>
            <a:endParaRPr lang="ru-RU" sz="1500" b="1" dirty="0">
              <a:effectLst/>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ru-RU" sz="1500" b="1" dirty="0">
                <a:effectLst/>
                <a:ea typeface="Times New Roman" panose="02020603050405020304" pitchFamily="18" charset="0"/>
              </a:rPr>
              <a:t>Ответ: Нет, органы местного самоуправления не должны вносить такие изменения, так как именно для муниципального контроля в Федеральном законе № 248-ФЗ сделано исключение.</a:t>
            </a:r>
          </a:p>
          <a:p>
            <a:pPr marL="0" indent="0" algn="just">
              <a:lnSpc>
                <a:spcPct val="107000"/>
              </a:lnSpc>
              <a:spcBef>
                <a:spcPts val="0"/>
              </a:spcBef>
              <a:buNone/>
            </a:pPr>
            <a:r>
              <a:rPr lang="ru-RU" sz="1500" b="1" dirty="0">
                <a:effectLst/>
                <a:ea typeface="Times New Roman" panose="02020603050405020304" pitchFamily="18" charset="0"/>
              </a:rPr>
              <a:t>Но вместе с тем досудебное обжалование по муниципальному контролю может осуществляться, если органы местного самоуправления захот</a:t>
            </a:r>
            <a:r>
              <a:rPr lang="ru-RU" sz="1500" b="1" dirty="0">
                <a:ea typeface="Times New Roman" panose="02020603050405020304" pitchFamily="18" charset="0"/>
              </a:rPr>
              <a:t>ят подключиться к ДО ТОР КНД (подсистема досудебного обжалования типового облачного решения контрольно-надзорной деятельности). В таком случае можно будет внести соответствующие изменения в положении о муниципальном контроле.</a:t>
            </a:r>
          </a:p>
          <a:p>
            <a:pPr marL="0" indent="0" algn="just">
              <a:lnSpc>
                <a:spcPct val="107000"/>
              </a:lnSpc>
              <a:spcBef>
                <a:spcPts val="0"/>
              </a:spcBef>
              <a:buNone/>
            </a:pPr>
            <a:endParaRPr lang="ru-RU" sz="1500" b="1" dirty="0">
              <a:effectLst/>
              <a:ea typeface="Times New Roman" panose="02020603050405020304" pitchFamily="18" charset="0"/>
            </a:endParaRPr>
          </a:p>
          <a:p>
            <a:pPr marL="0" indent="0" algn="just">
              <a:lnSpc>
                <a:spcPct val="107000"/>
              </a:lnSpc>
              <a:spcBef>
                <a:spcPts val="0"/>
              </a:spcBef>
              <a:buNone/>
            </a:pPr>
            <a:r>
              <a:rPr lang="ru-RU" sz="1500" b="1" dirty="0">
                <a:ea typeface="Times New Roman" panose="02020603050405020304" pitchFamily="18" charset="0"/>
              </a:rPr>
              <a:t>Приведенный выше ответ относится также к следующему поступившему вопросу:</a:t>
            </a:r>
          </a:p>
          <a:p>
            <a:pPr marL="0" indent="0">
              <a:spcBef>
                <a:spcPts val="0"/>
              </a:spcBef>
              <a:buNone/>
            </a:pPr>
            <a:r>
              <a:rPr lang="ru-RU" sz="1500" dirty="0">
                <a:solidFill>
                  <a:srgbClr val="2C2D2E"/>
                </a:solidFill>
                <a:effectLst/>
                <a:ea typeface="Times New Roman" panose="02020603050405020304" pitchFamily="18" charset="0"/>
              </a:rPr>
              <a:t>В маленьких муниципальных образованиях орган контроля -  администрация сельсовета, глава которого, как правило, муниципальный инспектор. У нас есть поселение, где глава сельсовета – единственное должностное лицо в сельсовете. Кому должна подаваться жалоба в досудебном порядке?</a:t>
            </a:r>
            <a:endParaRPr lang="ru-RU" sz="1500" dirty="0">
              <a:effectLst/>
              <a:ea typeface="Times New Roman" panose="02020603050405020304" pitchFamily="18" charset="0"/>
            </a:endParaRPr>
          </a:p>
          <a:p>
            <a:pPr marL="0" indent="0">
              <a:spcBef>
                <a:spcPts val="0"/>
              </a:spcBef>
              <a:buNone/>
            </a:pPr>
            <a:r>
              <a:rPr lang="ru-RU" sz="1500" dirty="0">
                <a:solidFill>
                  <a:srgbClr val="2C2D2E"/>
                </a:solidFill>
                <a:effectLst/>
                <a:ea typeface="Times New Roman" panose="02020603050405020304" pitchFamily="18" charset="0"/>
              </a:rPr>
              <a:t>Согласно ч. 3 ст. 40 Федерального закона 248-ФЗ, </a:t>
            </a:r>
            <a:r>
              <a:rPr lang="ru-RU" sz="1500" b="1" dirty="0">
                <a:solidFill>
                  <a:srgbClr val="2C2D2E"/>
                </a:solidFill>
                <a:effectLst/>
                <a:ea typeface="Times New Roman" panose="02020603050405020304" pitchFamily="18" charset="0"/>
              </a:rPr>
              <a:t>можно уполномочить рассматривать такие жалобы коллегиальный орган, сформированный из числа должностных лиц контрольного органа. А если таких лиц в органе нет?</a:t>
            </a:r>
            <a:endParaRPr lang="ru-RU" sz="1500" b="1"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48</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3.6. Ответы на вопросы: </a:t>
            </a:r>
          </a:p>
        </p:txBody>
      </p:sp>
    </p:spTree>
    <p:extLst>
      <p:ext uri="{BB962C8B-B14F-4D97-AF65-F5344CB8AC3E}">
        <p14:creationId xmlns:p14="http://schemas.microsoft.com/office/powerpoint/2010/main" val="1818442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4</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338554"/>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Совершенно ненужное воспроизведение положений Федерального закона № 248-ФЗ.</a:t>
            </a:r>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1.1. Дефекты в утвержденных положениях о муниципальном контроле: излишняя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89005" y="1659285"/>
            <a:ext cx="11115315" cy="5016758"/>
          </a:xfrm>
          <a:prstGeom prst="rect">
            <a:avLst/>
          </a:prstGeom>
        </p:spPr>
        <p:txBody>
          <a:bodyPr wrap="square">
            <a:spAutoFit/>
          </a:bodyPr>
          <a:lstStyle/>
          <a:p>
            <a:r>
              <a:rPr lang="ru-RU" sz="1600" dirty="0"/>
              <a:t>Пример: </a:t>
            </a:r>
          </a:p>
          <a:p>
            <a:r>
              <a:rPr lang="ru-RU" sz="1600" dirty="0"/>
              <a:t>муниципальное образование Белгородской области (контроль в благоустройстве):</a:t>
            </a:r>
          </a:p>
          <a:p>
            <a:endParaRPr lang="ru-RU" sz="1600" dirty="0"/>
          </a:p>
          <a:p>
            <a:r>
              <a:rPr lang="ru-RU" sz="1600" dirty="0"/>
              <a:t>«</a:t>
            </a:r>
            <a:r>
              <a:rPr lang="ru-RU" sz="1600" b="1" dirty="0"/>
              <a:t>5.4. Ключевые показатели вида контроля и их целевые значения для видов федерального государственного контроля (надзора) утверждаются положением о виде контроля, индикативные показатели для видов федерального государственного контроля (надзора) утверждаются федеральными органами исполнительной власти, осуществляющими нормативно-правовое регулирование в соответствующей сфере деятельности.</a:t>
            </a:r>
          </a:p>
          <a:p>
            <a:r>
              <a:rPr lang="ru-RU" sz="1600" b="1" dirty="0"/>
              <a:t>5.5. Ключевые показатели вида контроля и их целевые значения, индикативные показатели для видов регионального государственного контроля (надзора) утверждаются высшим исполнительным органом государственной власти субъекта Российской Федерации</a:t>
            </a:r>
            <a:r>
              <a:rPr lang="ru-RU" sz="1600" dirty="0"/>
              <a:t>.</a:t>
            </a:r>
          </a:p>
          <a:p>
            <a:r>
              <a:rPr lang="ru-RU" sz="1600" dirty="0"/>
              <a:t>5.6. Ключевые показатели вида контроля и их целевые значения, индикативные показатели для видов муниципального контроля утверждаются представительным органом муниципального образования.</a:t>
            </a:r>
          </a:p>
          <a:p>
            <a:r>
              <a:rPr lang="ru-RU" sz="1600" b="1" dirty="0"/>
              <a:t>5.10. На основании докладов о видах контроля федеральным органом исполнительной власти, осуществляющим функции по выработке государственной политики и нормативно-правовому регулированию в области государственного контроля (надзора) и муниципального контроля, ежегодно готовится сводный доклад о государственном контроле (надзоре), муниципальном контроле в Российской Федерации.</a:t>
            </a:r>
          </a:p>
          <a:p>
            <a:r>
              <a:rPr lang="ru-RU" sz="1600" b="1" dirty="0"/>
              <a:t>5.12. Сводный доклад о государственном контроле (надзоре), муниципальном контроле в Российской Федерации ежегодно не позднее 1 июля направляется Правительством Российской Федерации в Государственную Думу и Совет Федерации Федерального Собрания Российской Федерации, а также размещается для всеобщего сведения на официальном сайте Правительства Российской Федерации в сети «Интернет».</a:t>
            </a:r>
            <a:r>
              <a:rPr lang="ru-RU" sz="1600" dirty="0"/>
              <a:t>».</a:t>
            </a:r>
          </a:p>
        </p:txBody>
      </p:sp>
    </p:spTree>
    <p:extLst>
      <p:ext uri="{BB962C8B-B14F-4D97-AF65-F5344CB8AC3E}">
        <p14:creationId xmlns:p14="http://schemas.microsoft.com/office/powerpoint/2010/main" val="5716174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893271"/>
            <a:ext cx="11486508" cy="5591611"/>
          </a:xfrm>
        </p:spPr>
        <p:txBody>
          <a:bodyPr>
            <a:noAutofit/>
          </a:bodyPr>
          <a:lstStyle/>
          <a:p>
            <a:pPr marL="0" indent="0">
              <a:spcBef>
                <a:spcPts val="0"/>
              </a:spcBef>
              <a:buNone/>
            </a:pPr>
            <a:r>
              <a:rPr lang="ru-RU" sz="1500" b="1" dirty="0">
                <a:solidFill>
                  <a:srgbClr val="2C2D2E"/>
                </a:solidFill>
                <a:effectLst/>
                <a:ea typeface="Times New Roman" panose="02020603050405020304" pitchFamily="18" charset="0"/>
              </a:rPr>
              <a:t>Какие должны быть подготовлены отчеты и доклады в рамках осуществления контрольно-надзорной деятельности по итогам 2022 года, в какие сроки и где они должны быть размещены?</a:t>
            </a:r>
          </a:p>
          <a:p>
            <a:pPr marL="0" indent="0">
              <a:spcBef>
                <a:spcPts val="0"/>
              </a:spcBef>
              <a:buNone/>
            </a:pPr>
            <a:endParaRPr lang="ru-RU" sz="1500" b="1" dirty="0">
              <a:solidFill>
                <a:srgbClr val="2C2D2E"/>
              </a:solidFill>
              <a:ea typeface="Times New Roman" panose="02020603050405020304" pitchFamily="18" charset="0"/>
            </a:endParaRPr>
          </a:p>
          <a:p>
            <a:pPr marL="0" indent="0">
              <a:spcBef>
                <a:spcPts val="0"/>
              </a:spcBef>
              <a:buNone/>
            </a:pPr>
            <a:r>
              <a:rPr lang="ru-RU" sz="1500" b="1" dirty="0">
                <a:solidFill>
                  <a:srgbClr val="2C2D2E"/>
                </a:solidFill>
                <a:effectLst/>
                <a:ea typeface="Times New Roman" panose="02020603050405020304" pitchFamily="18" charset="0"/>
              </a:rPr>
              <a:t>Ответ: </a:t>
            </a:r>
          </a:p>
          <a:p>
            <a:pPr marL="0" indent="0">
              <a:spcBef>
                <a:spcPts val="0"/>
              </a:spcBef>
              <a:buNone/>
            </a:pPr>
            <a:r>
              <a:rPr lang="ru-RU" sz="1500" dirty="0">
                <a:effectLst/>
              </a:rPr>
              <a:t>1.  </a:t>
            </a:r>
            <a:r>
              <a:rPr lang="ru-RU" sz="1500" b="1" dirty="0">
                <a:effectLst/>
              </a:rPr>
              <a:t>Доклады о видах муниципального контроля</a:t>
            </a:r>
            <a:r>
              <a:rPr lang="ru-RU" sz="1500" dirty="0">
                <a:effectLst/>
              </a:rPr>
              <a:t> (см. ст. 30 Федерального закона 248-ФЗ, постановление Правительства РФ от 07.12.2020 № 2041 «Об утверждении требований к подготовке докладов о видах государственного контроля (надзора), муниципального контроля и сводного доклада о государственном контроле (надзоре), муниципальном контроле в Российской Федерации»). </a:t>
            </a:r>
          </a:p>
          <a:p>
            <a:pPr marL="0" indent="0">
              <a:spcBef>
                <a:spcPts val="0"/>
              </a:spcBef>
              <a:buNone/>
            </a:pPr>
            <a:r>
              <a:rPr lang="ru-RU" sz="1500" dirty="0">
                <a:effectLst/>
              </a:rPr>
              <a:t>Срок подготовки – до 15 марта. В соответствии с информационным письмом Минэкономразвития России от 20.12.2022 № 01-14/25043 предоставление докладов (сведений) об осуществлении муниципального контроля за 2022 г. необходимо осуществить посредством сервиса автоматизированного сбора актуальной информации, расположенного по адресу в сети «Интернет»: </a:t>
            </a:r>
            <a:r>
              <a:rPr lang="en" sz="1500" dirty="0">
                <a:effectLst/>
              </a:rPr>
              <a:t>http://</a:t>
            </a:r>
            <a:r>
              <a:rPr lang="en" sz="1500" dirty="0" err="1">
                <a:effectLst/>
              </a:rPr>
              <a:t>monitoring.ar.gov.ru</a:t>
            </a:r>
            <a:r>
              <a:rPr lang="en" sz="1500" dirty="0">
                <a:effectLst/>
              </a:rPr>
              <a:t>/</a:t>
            </a:r>
            <a:r>
              <a:rPr lang="en" sz="1500" dirty="0" err="1">
                <a:effectLst/>
              </a:rPr>
              <a:t>doklad</a:t>
            </a:r>
            <a:r>
              <a:rPr lang="en" sz="1500" dirty="0">
                <a:effectLst/>
              </a:rPr>
              <a:t>. </a:t>
            </a:r>
            <a:endParaRPr lang="ru-RU" sz="1500" dirty="0">
              <a:effectLst/>
            </a:endParaRPr>
          </a:p>
          <a:p>
            <a:pPr marL="0" indent="0">
              <a:spcBef>
                <a:spcPts val="0"/>
              </a:spcBef>
              <a:buNone/>
            </a:pPr>
            <a:r>
              <a:rPr lang="ru-RU" sz="1500" dirty="0">
                <a:effectLst/>
              </a:rPr>
              <a:t>Согласно информации, полученной от Минэкономразвития России, форма доклада и порядок предоставления будут доведены в начале февраля 2023 года.</a:t>
            </a:r>
          </a:p>
          <a:p>
            <a:pPr marL="0" indent="0">
              <a:spcBef>
                <a:spcPts val="0"/>
              </a:spcBef>
              <a:buNone/>
            </a:pPr>
            <a:r>
              <a:rPr lang="ru-RU" sz="1500" b="0" i="0" dirty="0">
                <a:solidFill>
                  <a:srgbClr val="22272F"/>
                </a:solidFill>
                <a:effectLst/>
              </a:rPr>
              <a:t>Доклад о видах муниципального контроля подлежит размещению органом, осуществлявшим его подготовку, на официальном сайте в срок, не превышающий 15 календарных дней со дня представления такого доклада посредством информационной системы.</a:t>
            </a:r>
            <a:endParaRPr lang="ru-RU" sz="1500" dirty="0">
              <a:effectLst/>
            </a:endParaRPr>
          </a:p>
          <a:p>
            <a:pPr marL="0" indent="0">
              <a:spcBef>
                <a:spcPts val="0"/>
              </a:spcBef>
              <a:buNone/>
            </a:pPr>
            <a:r>
              <a:rPr lang="ru-RU" sz="1500" dirty="0">
                <a:effectLst/>
              </a:rPr>
              <a:t>2.  </a:t>
            </a:r>
            <a:r>
              <a:rPr lang="ru-RU" sz="1500" b="1" dirty="0">
                <a:effectLst/>
              </a:rPr>
              <a:t>Доклады, содержащие результаты обобщения правоприменительной практики контрольного органа</a:t>
            </a:r>
            <a:r>
              <a:rPr lang="ru-RU" sz="1500" dirty="0">
                <a:effectLst/>
              </a:rPr>
              <a:t> (ст. 47 Федерального закона 248-ФЗ) – в сроки предусмотренные положением о муниципальном контроле, но не реже 1 раза в год. Информация из доклада включается в Доклад о виде муниципального контроля. </a:t>
            </a:r>
          </a:p>
          <a:p>
            <a:pPr marL="0" indent="0">
              <a:spcBef>
                <a:spcPts val="0"/>
              </a:spcBef>
              <a:buNone/>
            </a:pPr>
            <a:r>
              <a:rPr lang="ru-RU" sz="1500" b="1" dirty="0">
                <a:effectLst/>
              </a:rPr>
              <a:t>ВНИМАНИЕ! Подготовка такого доклада обязательна лишь в случае, если положением о муниципальном контроле предусмотрено проведение такого профилактического мероприятия, как обобщение правоприменительной практики. </a:t>
            </a:r>
          </a:p>
          <a:p>
            <a:pPr marL="0" indent="0">
              <a:spcBef>
                <a:spcPts val="0"/>
              </a:spcBef>
              <a:buNone/>
            </a:pPr>
            <a:r>
              <a:rPr lang="ru-RU" sz="1500" dirty="0">
                <a:effectLst/>
              </a:rPr>
              <a:t>3.  </a:t>
            </a:r>
            <a:r>
              <a:rPr lang="ru-RU" sz="1500" b="1" dirty="0">
                <a:effectLst/>
              </a:rPr>
              <a:t>Отчетная информация по исполнению мероприятий Плана мероприятий («дорожной карты») по реформированию контрольно-надзорной деятельности</a:t>
            </a:r>
            <a:r>
              <a:rPr lang="ru-RU" sz="1500" dirty="0">
                <a:effectLst/>
              </a:rPr>
              <a:t> в соответствующем субъекте Российской Федерации (в случае утверждения такого Плана) представляется в соответствии с Планом. </a:t>
            </a:r>
          </a:p>
          <a:p>
            <a:pPr marL="0" indent="0">
              <a:spcBef>
                <a:spcPts val="0"/>
              </a:spcBef>
              <a:buNone/>
            </a:pPr>
            <a:r>
              <a:rPr lang="ru-RU" sz="1500" dirty="0"/>
              <a:t>Например</a:t>
            </a:r>
            <a:r>
              <a:rPr lang="ru-RU" sz="1500" dirty="0">
                <a:effectLst/>
              </a:rPr>
              <a:t>, в  Самарской области, такой План мероприятий утвержден Первым вице-губернатором – председателем Правительства Самарской области 31.08.2022. Информация по этому Плану представляется ежеквартально (до 10 числа месяца, следующего за окончанием квартала), а также по запросу. </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49</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3.7. Ответы на вопросы: </a:t>
            </a:r>
          </a:p>
        </p:txBody>
      </p:sp>
    </p:spTree>
    <p:extLst>
      <p:ext uri="{BB962C8B-B14F-4D97-AF65-F5344CB8AC3E}">
        <p14:creationId xmlns:p14="http://schemas.microsoft.com/office/powerpoint/2010/main" val="11832156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893272"/>
            <a:ext cx="11486508" cy="5339362"/>
          </a:xfrm>
        </p:spPr>
        <p:txBody>
          <a:bodyPr>
            <a:noAutofit/>
          </a:bodyPr>
          <a:lstStyle/>
          <a:p>
            <a:pPr marL="0" indent="0">
              <a:buNone/>
            </a:pPr>
            <a:r>
              <a:rPr lang="ru-RU" sz="1800" dirty="0">
                <a:solidFill>
                  <a:srgbClr val="2C2D2E"/>
                </a:solidFill>
                <a:effectLst/>
                <a:ea typeface="Times New Roman" panose="02020603050405020304" pitchFamily="18" charset="0"/>
              </a:rPr>
              <a:t>Земельные участки находятся в аренде по заключённым договорам аренды с гражданами под определённые виды разрешённого использования. </a:t>
            </a:r>
            <a:r>
              <a:rPr lang="ru-RU" sz="1800" dirty="0">
                <a:solidFill>
                  <a:srgbClr val="2C2D2E"/>
                </a:solidFill>
                <a:ea typeface="Times New Roman" panose="02020603050405020304" pitchFamily="18" charset="0"/>
              </a:rPr>
              <a:t>В</a:t>
            </a:r>
            <a:r>
              <a:rPr lang="ru-RU" sz="1800" dirty="0">
                <a:solidFill>
                  <a:srgbClr val="2C2D2E"/>
                </a:solidFill>
                <a:effectLst/>
                <a:ea typeface="Times New Roman" panose="02020603050405020304" pitchFamily="18" charset="0"/>
              </a:rPr>
              <a:t>идим, что участок не используется по целевому назначению и хотим с этим гражданином расторгнуть договор аренды. </a:t>
            </a:r>
          </a:p>
          <a:p>
            <a:pPr marL="0" indent="0">
              <a:buNone/>
            </a:pPr>
            <a:r>
              <a:rPr lang="ru-RU" sz="1800" dirty="0">
                <a:solidFill>
                  <a:srgbClr val="2C2D2E"/>
                </a:solidFill>
                <a:effectLst/>
                <a:ea typeface="Times New Roman" panose="02020603050405020304" pitchFamily="18" charset="0"/>
              </a:rPr>
              <a:t>В каждом договоре прописано, что арендодатель имеет право на беспрепятственный доступ на территорию участка с целью его осмотра на предмет соблюдения условий договора. </a:t>
            </a:r>
          </a:p>
          <a:p>
            <a:pPr marL="0" indent="0">
              <a:buNone/>
            </a:pPr>
            <a:r>
              <a:rPr lang="ru-RU" sz="1800" dirty="0">
                <a:solidFill>
                  <a:srgbClr val="2C2D2E"/>
                </a:solidFill>
                <a:effectLst/>
                <a:ea typeface="Times New Roman" panose="02020603050405020304" pitchFamily="18" charset="0"/>
              </a:rPr>
              <a:t>Прокуратура считает, что любой осмотр участка должен быть только в рамках муниципального земельного контроля. Но мы ведь не только арендованные участки осматриваем, но и по любому обращению от граждан. Если мы разработаем своё положение по обследованию участков (арендованных участков на предмет используется ли участок по целевому назначению без применения штрафных санкций, либо по любому обращению на аренду участка, выкуп участка, по жалобе граждан и т.д.) не будет ли это нарушением норм действующего законодательства или превышений полномочий? </a:t>
            </a:r>
            <a:endParaRPr lang="ru-RU" sz="1800" dirty="0">
              <a:effectLst/>
              <a:ea typeface="Times New Roman" panose="02020603050405020304" pitchFamily="18" charset="0"/>
            </a:endParaRPr>
          </a:p>
          <a:p>
            <a:pPr marL="0" indent="0">
              <a:buNone/>
            </a:pPr>
            <a:r>
              <a:rPr lang="ru-RU" sz="1800" b="1" dirty="0">
                <a:solidFill>
                  <a:srgbClr val="2C2D2E"/>
                </a:solidFill>
                <a:effectLst/>
                <a:ea typeface="Times New Roman" panose="02020603050405020304" pitchFamily="18" charset="0"/>
              </a:rPr>
              <a:t>Мы недавно осмотрели участок составили акт осмотра, т.к. к нам постоянно поступают жалобы от граждан, в данном случае мы превысили свои полномочия? </a:t>
            </a:r>
          </a:p>
          <a:p>
            <a:pPr marL="0" indent="0">
              <a:buNone/>
            </a:pPr>
            <a:r>
              <a:rPr lang="ru-RU" sz="1800" dirty="0">
                <a:solidFill>
                  <a:srgbClr val="2C2D2E"/>
                </a:solidFill>
                <a:effectLst/>
                <a:ea typeface="Times New Roman" panose="02020603050405020304" pitchFamily="18" charset="0"/>
              </a:rPr>
              <a:t>Полагаю, что мы действовали в рамках заключённого договора аренды и это не относится к муниципальному земельному контролю, по условиям договора выписали предупреждение о необходимости исполнения обязательства в определённый срок, дали ему два месяца об использовании участка в соответствии с целевым назначением, если не исполнит обратимся в суд за расторжением. </a:t>
            </a:r>
          </a:p>
          <a:p>
            <a:pPr marL="0" indent="0">
              <a:buNone/>
            </a:pPr>
            <a:r>
              <a:rPr lang="ru-RU" sz="1800" b="1" dirty="0">
                <a:solidFill>
                  <a:srgbClr val="2C2D2E"/>
                </a:solidFill>
                <a:effectLst/>
                <a:ea typeface="Times New Roman" panose="02020603050405020304" pitchFamily="18" charset="0"/>
              </a:rPr>
              <a:t>Или мы должны осмотреть участки только в рамках муниципального земельного контроля? </a:t>
            </a:r>
            <a:endParaRPr lang="ru-RU" sz="1800" b="1" dirty="0">
              <a:ea typeface="Times New Roman" panose="02020603050405020304" pitchFamily="18" charset="0"/>
            </a:endParaRPr>
          </a:p>
          <a:p>
            <a:pPr marL="0" indent="0">
              <a:buNone/>
            </a:pPr>
            <a:r>
              <a:rPr lang="ru-RU" sz="1800" dirty="0">
                <a:solidFill>
                  <a:srgbClr val="2C2D2E"/>
                </a:solidFill>
                <a:effectLst/>
                <a:ea typeface="Times New Roman" panose="02020603050405020304" pitchFamily="18" charset="0"/>
              </a:rPr>
              <a:t> </a:t>
            </a:r>
            <a:endParaRPr lang="ru-RU" sz="1800"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50</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3.8. Ответы на вопросы: </a:t>
            </a:r>
          </a:p>
        </p:txBody>
      </p:sp>
    </p:spTree>
    <p:extLst>
      <p:ext uri="{BB962C8B-B14F-4D97-AF65-F5344CB8AC3E}">
        <p14:creationId xmlns:p14="http://schemas.microsoft.com/office/powerpoint/2010/main" val="27240371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893272"/>
            <a:ext cx="11486508" cy="5339362"/>
          </a:xfrm>
        </p:spPr>
        <p:txBody>
          <a:bodyPr>
            <a:noAutofit/>
          </a:bodyPr>
          <a:lstStyle/>
          <a:p>
            <a:pPr marL="0" indent="0">
              <a:buNone/>
            </a:pPr>
            <a:r>
              <a:rPr lang="ru-RU" sz="2000" dirty="0">
                <a:solidFill>
                  <a:srgbClr val="2C2D2E"/>
                </a:solidFill>
                <a:ea typeface="Times New Roman" panose="02020603050405020304" pitchFamily="18" charset="0"/>
              </a:rPr>
              <a:t>В м</a:t>
            </a:r>
            <a:r>
              <a:rPr lang="ru-RU" sz="2000" dirty="0">
                <a:solidFill>
                  <a:srgbClr val="2C2D2E"/>
                </a:solidFill>
                <a:effectLst/>
                <a:ea typeface="Times New Roman" panose="02020603050405020304" pitchFamily="18" charset="0"/>
              </a:rPr>
              <a:t>униципальном образовании отменили </a:t>
            </a:r>
            <a:r>
              <a:rPr lang="ru-RU" sz="2000" dirty="0">
                <a:solidFill>
                  <a:srgbClr val="2C2D2E"/>
                </a:solidFill>
                <a:ea typeface="Times New Roman" panose="02020603050405020304" pitchFamily="18" charset="0"/>
              </a:rPr>
              <a:t>п</a:t>
            </a:r>
            <a:r>
              <a:rPr lang="ru-RU" sz="2000" dirty="0">
                <a:solidFill>
                  <a:srgbClr val="2C2D2E"/>
                </a:solidFill>
                <a:effectLst/>
                <a:ea typeface="Times New Roman" panose="02020603050405020304" pitchFamily="18" charset="0"/>
              </a:rPr>
              <a:t>остановление  «Об утверждении порядка осуществления контроля за соблюдением федерального закона от 05.04.2013 года № 44-ФЗ «О контрактной системе в сфере закупок товаров, работ, услуг для обеспечения государственных и муниципальных нужд» органом внутреннего муниципального финансового контроля». </a:t>
            </a:r>
          </a:p>
          <a:p>
            <a:pPr marL="0" indent="0">
              <a:buNone/>
            </a:pPr>
            <a:r>
              <a:rPr lang="ru-RU" sz="2000" dirty="0">
                <a:solidFill>
                  <a:srgbClr val="2C2D2E"/>
                </a:solidFill>
                <a:effectLst/>
                <a:ea typeface="Times New Roman" panose="02020603050405020304" pitchFamily="18" charset="0"/>
              </a:rPr>
              <a:t>Контрольно-счетная палата требует </a:t>
            </a:r>
            <a:r>
              <a:rPr lang="ru-RU" sz="2000" dirty="0">
                <a:solidFill>
                  <a:srgbClr val="2C2D2E"/>
                </a:solidFill>
                <a:ea typeface="Times New Roman" panose="02020603050405020304" pitchFamily="18" charset="0"/>
              </a:rPr>
              <a:t>принять п</a:t>
            </a:r>
            <a:r>
              <a:rPr lang="ru-RU" sz="2000" dirty="0">
                <a:solidFill>
                  <a:srgbClr val="2C2D2E"/>
                </a:solidFill>
                <a:effectLst/>
                <a:ea typeface="Times New Roman" panose="02020603050405020304" pitchFamily="18" charset="0"/>
              </a:rPr>
              <a:t>оложение «Об утверждении порядка осуществления контроля за соблюдением федерального закона от 05.04.2013 года № 44-фз».</a:t>
            </a:r>
            <a:endParaRPr lang="ru-RU" sz="2000" dirty="0">
              <a:effectLst/>
              <a:ea typeface="Times New Roman" panose="02020603050405020304" pitchFamily="18" charset="0"/>
            </a:endParaRPr>
          </a:p>
          <a:p>
            <a:pPr marL="0" indent="0">
              <a:buNone/>
            </a:pPr>
            <a:r>
              <a:rPr lang="ru-RU" sz="2000" dirty="0">
                <a:solidFill>
                  <a:srgbClr val="2C2D2E"/>
                </a:solidFill>
                <a:effectLst/>
                <a:ea typeface="Times New Roman" panose="02020603050405020304" pitchFamily="18" charset="0"/>
              </a:rPr>
              <a:t>Согласно статьи 269.2 части 3 БК РФ «Полномочия органов внутреннего государственного (муниципального) финансового контроля по осуществлению внутреннего государственного (муниципального) финансового контроля» правомерно ли  принятие правового акта «О создании внутреннего финансового контроля»?</a:t>
            </a:r>
            <a:endParaRPr lang="ru-RU" sz="2000" dirty="0">
              <a:effectLst/>
              <a:ea typeface="Times New Roman" panose="02020603050405020304" pitchFamily="18" charset="0"/>
            </a:endParaRPr>
          </a:p>
          <a:p>
            <a:pPr marL="0" indent="0">
              <a:buNone/>
            </a:pPr>
            <a:endParaRPr lang="ru-RU" sz="1600"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51</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3.9. Ответы на вопросы: </a:t>
            </a:r>
          </a:p>
        </p:txBody>
      </p:sp>
    </p:spTree>
    <p:extLst>
      <p:ext uri="{BB962C8B-B14F-4D97-AF65-F5344CB8AC3E}">
        <p14:creationId xmlns:p14="http://schemas.microsoft.com/office/powerpoint/2010/main" val="3583938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9318"/>
            <a:ext cx="11486508" cy="5597031"/>
          </a:xfrm>
        </p:spPr>
        <p:txBody>
          <a:bodyPr>
            <a:noAutofit/>
          </a:bodyPr>
          <a:lstStyle/>
          <a:p>
            <a:pPr marL="0" indent="0">
              <a:buNone/>
            </a:pPr>
            <a:r>
              <a:rPr lang="ru-RU" sz="1600" dirty="0">
                <a:solidFill>
                  <a:srgbClr val="2C2D2E"/>
                </a:solidFill>
                <a:effectLst/>
                <a:ea typeface="Times New Roman" panose="02020603050405020304" pitchFamily="18" charset="0"/>
              </a:rPr>
              <a:t>Муниципальный жилищный контроль:</a:t>
            </a:r>
            <a:endParaRPr lang="ru-RU" sz="1600" dirty="0">
              <a:effectLst/>
              <a:ea typeface="Times New Roman" panose="02020603050405020304" pitchFamily="18" charset="0"/>
            </a:endParaRPr>
          </a:p>
          <a:p>
            <a:pPr marL="0" indent="0">
              <a:buNone/>
            </a:pPr>
            <a:r>
              <a:rPr lang="ru-RU" sz="1600" dirty="0">
                <a:solidFill>
                  <a:srgbClr val="2C2D2E"/>
                </a:solidFill>
                <a:effectLst/>
                <a:ea typeface="Times New Roman" panose="02020603050405020304" pitchFamily="18" charset="0"/>
              </a:rPr>
              <a:t>1. Какой может быть перечень вопросов, по которым осуществляется консультирование (в соответствии с п. 5 постановления Правительства Российской Федерации от 25.06.2021 № 990)?</a:t>
            </a:r>
            <a:endParaRPr lang="ru-RU" sz="1600" dirty="0">
              <a:effectLst/>
              <a:ea typeface="Times New Roman" panose="02020603050405020304" pitchFamily="18" charset="0"/>
            </a:endParaRPr>
          </a:p>
          <a:p>
            <a:pPr marL="0" indent="0">
              <a:buNone/>
            </a:pPr>
            <a:r>
              <a:rPr lang="ru-RU" sz="1600" dirty="0">
                <a:solidFill>
                  <a:srgbClr val="2C2D2E"/>
                </a:solidFill>
                <a:effectLst/>
                <a:ea typeface="Times New Roman" panose="02020603050405020304" pitchFamily="18" charset="0"/>
              </a:rPr>
              <a:t>2. В программе профилактики должны быть указаны периоды (месяц, квартал), в которых подлежат проведению обязательные профилактические визиты. </a:t>
            </a:r>
          </a:p>
          <a:p>
            <a:pPr marL="0" indent="0">
              <a:buNone/>
            </a:pPr>
            <a:r>
              <a:rPr lang="ru-RU" sz="1600" b="1" dirty="0">
                <a:solidFill>
                  <a:srgbClr val="2C2D2E"/>
                </a:solidFill>
                <a:effectLst/>
                <a:ea typeface="Times New Roman" panose="02020603050405020304" pitchFamily="18" charset="0"/>
              </a:rPr>
              <a:t>Интересует количество профилактических визитов и в отношении кого их проводить в рамках муниципального контроля все объекты низкого риска. В отношении физических лиц без заявления тоже проводить, наверное, не корректно</a:t>
            </a:r>
            <a:r>
              <a:rPr lang="ru-RU" sz="1600" dirty="0">
                <a:solidFill>
                  <a:srgbClr val="2C2D2E"/>
                </a:solidFill>
                <a:effectLst/>
                <a:ea typeface="Times New Roman" panose="02020603050405020304" pitchFamily="18" charset="0"/>
              </a:rPr>
              <a:t>.</a:t>
            </a:r>
            <a:endParaRPr lang="ru-RU" sz="1600" dirty="0">
              <a:effectLst/>
              <a:ea typeface="Times New Roman" panose="02020603050405020304" pitchFamily="18" charset="0"/>
            </a:endParaRPr>
          </a:p>
          <a:p>
            <a:pPr marL="0" indent="0">
              <a:buNone/>
            </a:pPr>
            <a:r>
              <a:rPr lang="ru-RU" sz="1600" dirty="0">
                <a:solidFill>
                  <a:srgbClr val="2C2D2E"/>
                </a:solidFill>
                <a:effectLst/>
                <a:ea typeface="Times New Roman" panose="02020603050405020304" pitchFamily="18" charset="0"/>
              </a:rPr>
              <a:t>3. Какие проверки можно проводить без согласования с прокуратурой?</a:t>
            </a:r>
            <a:r>
              <a:rPr lang="ru-RU" sz="1600" dirty="0">
                <a:solidFill>
                  <a:srgbClr val="2C2D2E"/>
                </a:solidFill>
                <a:ea typeface="Times New Roman" panose="02020603050405020304" pitchFamily="18" charset="0"/>
              </a:rPr>
              <a:t> </a:t>
            </a:r>
            <a:r>
              <a:rPr lang="ru-RU" sz="1600" dirty="0">
                <a:solidFill>
                  <a:srgbClr val="2C2D2E"/>
                </a:solidFill>
                <a:effectLst/>
                <a:ea typeface="Times New Roman" panose="02020603050405020304" pitchFamily="18" charset="0"/>
              </a:rPr>
              <a:t>(выездная: температурный режим... документарная: согласовывается в любом случае?)</a:t>
            </a:r>
          </a:p>
          <a:p>
            <a:pPr marL="0" indent="0">
              <a:buNone/>
            </a:pPr>
            <a:r>
              <a:rPr lang="ru-RU" sz="1600" dirty="0">
                <a:solidFill>
                  <a:srgbClr val="2C2D2E"/>
                </a:solidFill>
                <a:ea typeface="Times New Roman" panose="02020603050405020304" pitchFamily="18" charset="0"/>
              </a:rPr>
              <a:t>4. </a:t>
            </a:r>
            <a:r>
              <a:rPr lang="ru-RU" sz="1600" dirty="0">
                <a:solidFill>
                  <a:srgbClr val="2C2D2E"/>
                </a:solidFill>
                <a:effectLst/>
                <a:ea typeface="Times New Roman" panose="02020603050405020304" pitchFamily="18" charset="0"/>
              </a:rPr>
              <a:t>Можно ли проводить проверки в рамках муниципального жилищного контроля на домах в которых менее 100% муниципального фонда?</a:t>
            </a:r>
            <a:endParaRPr lang="ru-RU" sz="1600" dirty="0">
              <a:effectLst/>
              <a:ea typeface="Times New Roman" panose="02020603050405020304" pitchFamily="18" charset="0"/>
            </a:endParaRPr>
          </a:p>
          <a:p>
            <a:pPr marL="0" indent="0">
              <a:buNone/>
            </a:pPr>
            <a:endParaRPr lang="ru-RU" sz="1600" dirty="0">
              <a:effectLst/>
              <a:ea typeface="Times New Roman" panose="02020603050405020304" pitchFamily="18" charset="0"/>
            </a:endParaRPr>
          </a:p>
          <a:p>
            <a:pPr marL="0" indent="0">
              <a:buNone/>
            </a:pPr>
            <a:r>
              <a:rPr lang="ru-RU" sz="1600" b="1" dirty="0">
                <a:ea typeface="Times New Roman" panose="02020603050405020304" pitchFamily="18" charset="0"/>
              </a:rPr>
              <a:t>Извлечение из предыдущей презентации Д.В. </a:t>
            </a:r>
            <a:r>
              <a:rPr lang="ru-RU" sz="1600" b="1" dirty="0" err="1">
                <a:ea typeface="Times New Roman" panose="02020603050405020304" pitchFamily="18" charset="0"/>
              </a:rPr>
              <a:t>Славецкого</a:t>
            </a:r>
            <a:r>
              <a:rPr lang="ru-RU" sz="1600" b="1" dirty="0">
                <a:ea typeface="Times New Roman" panose="02020603050405020304" pitchFamily="18" charset="0"/>
              </a:rPr>
              <a:t>:</a:t>
            </a:r>
          </a:p>
          <a:p>
            <a:pPr marL="0" indent="0">
              <a:buNone/>
            </a:pPr>
            <a:r>
              <a:rPr lang="ru-RU" sz="1600" dirty="0">
                <a:solidFill>
                  <a:schemeClr val="tx1"/>
                </a:solidFill>
              </a:rPr>
              <a:t>1. Осмотр жилых помещений муниципального жилищного фонда отдельно по договорам или в рамках исполнения судебных решений по особой процедуре</a:t>
            </a:r>
          </a:p>
          <a:p>
            <a:pPr marL="0" indent="0">
              <a:buNone/>
            </a:pPr>
            <a:r>
              <a:rPr lang="ru-RU" sz="1600" dirty="0">
                <a:solidFill>
                  <a:schemeClr val="tx1"/>
                </a:solidFill>
              </a:rPr>
              <a:t>2. Надлежащее содержание общего имущества многоквартирных домов зачастую предмет лицензионного контроля (впрочем, не всегда – смотрим часть 2 статьи 161 ЖК РФ о выборе способа управления многоквартирным домом)</a:t>
            </a:r>
          </a:p>
          <a:p>
            <a:pPr marL="0" indent="0">
              <a:buNone/>
            </a:pPr>
            <a:r>
              <a:rPr lang="ru-RU" sz="1600" dirty="0">
                <a:solidFill>
                  <a:schemeClr val="tx1"/>
                </a:solidFill>
              </a:rPr>
              <a:t>3. При осуществлении муниципального жилищного контроля в отношении жилых помещений, используемых гражданами, плановые контрольные мероприятия не проводятся (часть 7 статьи 20 ЖК РФ)</a:t>
            </a:r>
          </a:p>
          <a:p>
            <a:pPr marL="0" indent="0">
              <a:buNone/>
            </a:pPr>
            <a:endParaRPr lang="ru-RU" sz="1600" dirty="0">
              <a:effectLst/>
              <a:ea typeface="Times New Roman" panose="02020603050405020304" pitchFamily="18" charset="0"/>
            </a:endParaRP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52</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3.10. Ответы на вопросы: </a:t>
            </a:r>
          </a:p>
        </p:txBody>
      </p:sp>
    </p:spTree>
    <p:extLst>
      <p:ext uri="{BB962C8B-B14F-4D97-AF65-F5344CB8AC3E}">
        <p14:creationId xmlns:p14="http://schemas.microsoft.com/office/powerpoint/2010/main" val="27447810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D2B9A0-0AD2-A955-96EA-21BFBCA510F8}"/>
              </a:ext>
            </a:extLst>
          </p:cNvPr>
          <p:cNvSpPr>
            <a:spLocks noGrp="1"/>
          </p:cNvSpPr>
          <p:nvPr>
            <p:ph idx="1"/>
          </p:nvPr>
        </p:nvSpPr>
        <p:spPr>
          <a:xfrm>
            <a:off x="352746" y="759318"/>
            <a:ext cx="11486508" cy="5597031"/>
          </a:xfrm>
        </p:spPr>
        <p:txBody>
          <a:bodyPr>
            <a:noAutofit/>
          </a:bodyPr>
          <a:lstStyle/>
          <a:p>
            <a:pPr marL="0" indent="0" algn="l">
              <a:buNone/>
            </a:pPr>
            <a:r>
              <a:rPr lang="ru-RU" sz="2000" b="0" i="0" dirty="0">
                <a:solidFill>
                  <a:srgbClr val="2C2D2E"/>
                </a:solidFill>
                <a:effectLst/>
              </a:rPr>
              <a:t>Расскажите про поэтапный перечень процедур для проведения </a:t>
            </a:r>
            <a:r>
              <a:rPr lang="ru-RU" sz="2000" dirty="0">
                <a:solidFill>
                  <a:srgbClr val="2C2D2E"/>
                </a:solidFill>
              </a:rPr>
              <a:t>внеплановой </a:t>
            </a:r>
            <a:r>
              <a:rPr lang="ru-RU" sz="2000" b="0" i="0" dirty="0">
                <a:solidFill>
                  <a:srgbClr val="2C2D2E"/>
                </a:solidFill>
                <a:effectLst/>
              </a:rPr>
              <a:t>проверки. </a:t>
            </a:r>
          </a:p>
          <a:p>
            <a:pPr marL="0" indent="0" algn="l">
              <a:buNone/>
            </a:pPr>
            <a:r>
              <a:rPr lang="ru-RU" sz="2000" i="0" dirty="0">
                <a:solidFill>
                  <a:srgbClr val="2C2D2E"/>
                </a:solidFill>
                <a:effectLst/>
              </a:rPr>
              <a:t>Внеплановая проверка назначается вынесением решения после проведения выездного обследования или наблюдения? </a:t>
            </a:r>
          </a:p>
          <a:p>
            <a:pPr marL="0" indent="0" algn="l">
              <a:buNone/>
            </a:pPr>
            <a:r>
              <a:rPr lang="ru-RU" sz="2000" b="0" i="0" dirty="0">
                <a:solidFill>
                  <a:srgbClr val="2C2D2E"/>
                </a:solidFill>
                <a:effectLst/>
              </a:rPr>
              <a:t>Можно ли по обращению гражданина проводить ее? </a:t>
            </a:r>
          </a:p>
          <a:p>
            <a:pPr marL="0" indent="0" algn="l">
              <a:buNone/>
            </a:pPr>
            <a:r>
              <a:rPr lang="ru-RU" sz="2000" b="0" i="0" dirty="0">
                <a:solidFill>
                  <a:srgbClr val="2C2D2E"/>
                </a:solidFill>
                <a:effectLst/>
              </a:rPr>
              <a:t>Или сначала провести выездное обследование, а по его результатам назначить внеплановую, но ее нужно отправить для согласования в прокуратуру? </a:t>
            </a:r>
          </a:p>
          <a:p>
            <a:pPr marL="0" indent="0" algn="l">
              <a:buNone/>
            </a:pPr>
            <a:r>
              <a:rPr lang="ru-RU" sz="2000" b="0" i="0" dirty="0">
                <a:solidFill>
                  <a:srgbClr val="2C2D2E"/>
                </a:solidFill>
                <a:effectLst/>
              </a:rPr>
              <a:t>Если не утверждены индикаторы риска, но пришло обращение гражданина, то мы можем проводить внеплановую или сначала утвердить индикаторы риска, а потом обследование, затем внеплановая проверка по согласованию с прокуратурой?</a:t>
            </a:r>
            <a:endParaRPr lang="ru-RU" sz="2000" dirty="0">
              <a:effectLst/>
              <a:ea typeface="Times New Roman" panose="02020603050405020304" pitchFamily="18" charset="0"/>
            </a:endParaRPr>
          </a:p>
          <a:p>
            <a:pPr marL="0" indent="0">
              <a:buNone/>
            </a:pPr>
            <a:endParaRPr lang="ru-RU" sz="2000" dirty="0">
              <a:ea typeface="Times New Roman" panose="02020603050405020304" pitchFamily="18" charset="0"/>
            </a:endParaRPr>
          </a:p>
          <a:p>
            <a:pPr marL="0" indent="0">
              <a:buNone/>
            </a:pPr>
            <a:r>
              <a:rPr lang="ru-RU" sz="2000" b="1" dirty="0">
                <a:effectLst/>
                <a:ea typeface="Times New Roman" panose="02020603050405020304" pitchFamily="18" charset="0"/>
              </a:rPr>
              <a:t>Ответ: см. схемы на следующих двух слайдах и схему ответа на вопрос в пункте 3.1 настоящей презентации</a:t>
            </a:r>
          </a:p>
        </p:txBody>
      </p:sp>
      <p:sp>
        <p:nvSpPr>
          <p:cNvPr id="5" name="Номер слайда 4">
            <a:extLst>
              <a:ext uri="{FF2B5EF4-FFF2-40B4-BE49-F238E27FC236}">
                <a16:creationId xmlns:a16="http://schemas.microsoft.com/office/drawing/2014/main" id="{E804873A-A6A4-0EB9-C782-0BF77FE55E0F}"/>
              </a:ext>
            </a:extLst>
          </p:cNvPr>
          <p:cNvSpPr>
            <a:spLocks noGrp="1"/>
          </p:cNvSpPr>
          <p:nvPr>
            <p:ph type="sldNum" sz="quarter" idx="12"/>
          </p:nvPr>
        </p:nvSpPr>
        <p:spPr/>
        <p:txBody>
          <a:bodyPr/>
          <a:lstStyle/>
          <a:p>
            <a:fld id="{3600A750-35C0-2E4C-B022-317EB2D3CF73}" type="slidenum">
              <a:rPr lang="ru-RU" smtClean="0"/>
              <a:t>53</a:t>
            </a:fld>
            <a:endParaRPr lang="ru-RU" dirty="0"/>
          </a:p>
        </p:txBody>
      </p:sp>
      <p:sp>
        <p:nvSpPr>
          <p:cNvPr id="2" name="Прямоугольник 1">
            <a:extLst>
              <a:ext uri="{FF2B5EF4-FFF2-40B4-BE49-F238E27FC236}">
                <a16:creationId xmlns:a16="http://schemas.microsoft.com/office/drawing/2014/main" id="{9F88BA70-E119-60FF-6722-3420AEBF4E8C}"/>
              </a:ext>
            </a:extLst>
          </p:cNvPr>
          <p:cNvSpPr/>
          <p:nvPr/>
        </p:nvSpPr>
        <p:spPr>
          <a:xfrm>
            <a:off x="352746" y="260908"/>
            <a:ext cx="11486508" cy="495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3.11. Ответы на вопросы: </a:t>
            </a:r>
          </a:p>
        </p:txBody>
      </p:sp>
    </p:spTree>
    <p:extLst>
      <p:ext uri="{BB962C8B-B14F-4D97-AF65-F5344CB8AC3E}">
        <p14:creationId xmlns:p14="http://schemas.microsoft.com/office/powerpoint/2010/main" val="35650663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a:extLst>
              <a:ext uri="{FF2B5EF4-FFF2-40B4-BE49-F238E27FC236}">
                <a16:creationId xmlns:a16="http://schemas.microsoft.com/office/drawing/2014/main" id="{501EDF4F-8C61-1E04-23E4-6A682BFA513E}"/>
              </a:ext>
            </a:extLst>
          </p:cNvPr>
          <p:cNvSpPr/>
          <p:nvPr/>
        </p:nvSpPr>
        <p:spPr>
          <a:xfrm>
            <a:off x="882448" y="195325"/>
            <a:ext cx="10592656" cy="79111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ysClr val="windowText" lastClr="000000"/>
                </a:solidFill>
                <a:ea typeface="Times New Roman" panose="02020603050405020304" pitchFamily="18" charset="0"/>
              </a:rPr>
              <a:t>Общий алгоритм подготовки решения о проведении внепланового контрольного мероприятия (за исключением документарной проверки) с взаимодействием с контролируемым лицом и начала его проведения</a:t>
            </a:r>
            <a:endParaRPr lang="ru-RU" dirty="0">
              <a:solidFill>
                <a:sysClr val="windowText" lastClr="000000"/>
              </a:solidFill>
            </a:endParaRPr>
          </a:p>
        </p:txBody>
      </p:sp>
      <p:sp>
        <p:nvSpPr>
          <p:cNvPr id="8" name="Прямоугольник 7">
            <a:extLst>
              <a:ext uri="{FF2B5EF4-FFF2-40B4-BE49-F238E27FC236}">
                <a16:creationId xmlns:a16="http://schemas.microsoft.com/office/drawing/2014/main" id="{92E105BD-0D00-2A30-9F3A-C1BDAF189AE3}"/>
              </a:ext>
            </a:extLst>
          </p:cNvPr>
          <p:cNvSpPr/>
          <p:nvPr/>
        </p:nvSpPr>
        <p:spPr>
          <a:xfrm>
            <a:off x="109960" y="873193"/>
            <a:ext cx="2979505" cy="7004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В соответствии со статьей 57 Федерального закона № 248-ФЗ и постановлением Правительства Российской Федерации № 336 имеется основание для проведения внепланового контрольного мероприятия с взаимодействием с контролируемым лицом</a:t>
            </a:r>
            <a:endParaRPr lang="ru-RU" sz="800" dirty="0">
              <a:solidFill>
                <a:sysClr val="windowText" lastClr="000000"/>
              </a:solidFill>
            </a:endParaRPr>
          </a:p>
        </p:txBody>
      </p:sp>
      <p:sp>
        <p:nvSpPr>
          <p:cNvPr id="47" name="Ромб 46">
            <a:extLst>
              <a:ext uri="{FF2B5EF4-FFF2-40B4-BE49-F238E27FC236}">
                <a16:creationId xmlns:a16="http://schemas.microsoft.com/office/drawing/2014/main" id="{C335A817-34A1-DBF3-EC50-DC2747190F2D}"/>
              </a:ext>
            </a:extLst>
          </p:cNvPr>
          <p:cNvSpPr/>
          <p:nvPr/>
        </p:nvSpPr>
        <p:spPr>
          <a:xfrm>
            <a:off x="3687977" y="2843256"/>
            <a:ext cx="2876763" cy="1093344"/>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Получено согласование проведения внепланового контрольного мероприятия с органом прокуратуры?</a:t>
            </a:r>
            <a:endParaRPr lang="ru-RU" sz="800" dirty="0">
              <a:solidFill>
                <a:sysClr val="windowText" lastClr="000000"/>
              </a:solidFill>
            </a:endParaRPr>
          </a:p>
        </p:txBody>
      </p:sp>
      <p:sp>
        <p:nvSpPr>
          <p:cNvPr id="6" name="Прямоугольник 5">
            <a:extLst>
              <a:ext uri="{FF2B5EF4-FFF2-40B4-BE49-F238E27FC236}">
                <a16:creationId xmlns:a16="http://schemas.microsoft.com/office/drawing/2014/main" id="{F61466C4-D3B0-8BAD-206C-77D9E7174A0D}"/>
              </a:ext>
            </a:extLst>
          </p:cNvPr>
          <p:cNvSpPr/>
          <p:nvPr/>
        </p:nvSpPr>
        <p:spPr>
          <a:xfrm>
            <a:off x="109960" y="1806628"/>
            <a:ext cx="2336059" cy="7004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Готовится проект решения о</a:t>
            </a:r>
            <a:r>
              <a:rPr lang="ru-RU" sz="800" dirty="0"/>
              <a:t> проведении внепланового контрольного мероприятия с взаимодействием с контролируемым лицом в соответствии со статьей 64 Федерального закона № 248-ФЗ </a:t>
            </a:r>
            <a:endParaRPr lang="ru-RU" sz="800" dirty="0">
              <a:solidFill>
                <a:sysClr val="windowText" lastClr="000000"/>
              </a:solidFill>
            </a:endParaRPr>
          </a:p>
        </p:txBody>
      </p:sp>
      <p:sp>
        <p:nvSpPr>
          <p:cNvPr id="17" name="Ромб 16">
            <a:extLst>
              <a:ext uri="{FF2B5EF4-FFF2-40B4-BE49-F238E27FC236}">
                <a16:creationId xmlns:a16="http://schemas.microsoft.com/office/drawing/2014/main" id="{A066DABC-81D9-567B-9FD1-2E1980F104F0}"/>
              </a:ext>
            </a:extLst>
          </p:cNvPr>
          <p:cNvSpPr/>
          <p:nvPr/>
        </p:nvSpPr>
        <p:spPr>
          <a:xfrm>
            <a:off x="3000206" y="873193"/>
            <a:ext cx="2876763" cy="1837435"/>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Требуется согласование проведения внепланового контрольного мероприятия с органом прокуратуры в соответствии с Федеральным законом </a:t>
            </a:r>
          </a:p>
          <a:p>
            <a:pPr algn="ctr"/>
            <a:r>
              <a:rPr lang="ru-RU" sz="800" dirty="0"/>
              <a:t>№ 248-ФЗ и постановлением Правительства Российской Федерации № 336? </a:t>
            </a:r>
          </a:p>
        </p:txBody>
      </p:sp>
      <p:sp>
        <p:nvSpPr>
          <p:cNvPr id="19" name="Прямоугольник 18">
            <a:extLst>
              <a:ext uri="{FF2B5EF4-FFF2-40B4-BE49-F238E27FC236}">
                <a16:creationId xmlns:a16="http://schemas.microsoft.com/office/drawing/2014/main" id="{B1DD531D-D2D4-5CDD-B1DB-D647298E5484}"/>
              </a:ext>
            </a:extLst>
          </p:cNvPr>
          <p:cNvSpPr/>
          <p:nvPr/>
        </p:nvSpPr>
        <p:spPr>
          <a:xfrm>
            <a:off x="116612" y="2703343"/>
            <a:ext cx="2336059" cy="75173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При подготовке проекта решения о проведении контрольного мероприятия определяется его вид в соответствии с частью 2 статьи 56 Федерального закона № 248-ФЗ и положением о муниципальном контроле</a:t>
            </a:r>
          </a:p>
        </p:txBody>
      </p:sp>
      <p:sp>
        <p:nvSpPr>
          <p:cNvPr id="21" name="Прямоугольник 20">
            <a:extLst>
              <a:ext uri="{FF2B5EF4-FFF2-40B4-BE49-F238E27FC236}">
                <a16:creationId xmlns:a16="http://schemas.microsoft.com/office/drawing/2014/main" id="{CED476B6-B1D7-2F7E-3E52-8A6963FA3168}"/>
              </a:ext>
            </a:extLst>
          </p:cNvPr>
          <p:cNvSpPr/>
          <p:nvPr/>
        </p:nvSpPr>
        <p:spPr>
          <a:xfrm>
            <a:off x="109960" y="3694315"/>
            <a:ext cx="2336059" cy="75173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Определяется набор конкретных контрольных действий в составе планируемого контрольного мероприятия в соответствии с Главой 13 Федерального закона № 248-ФЗ и положением о муниципальном контроле</a:t>
            </a:r>
          </a:p>
        </p:txBody>
      </p:sp>
      <p:sp>
        <p:nvSpPr>
          <p:cNvPr id="22" name="Прямоугольник 21">
            <a:extLst>
              <a:ext uri="{FF2B5EF4-FFF2-40B4-BE49-F238E27FC236}">
                <a16:creationId xmlns:a16="http://schemas.microsoft.com/office/drawing/2014/main" id="{9BF7E108-17C1-E716-3C32-C2D2A529242B}"/>
              </a:ext>
            </a:extLst>
          </p:cNvPr>
          <p:cNvSpPr/>
          <p:nvPr/>
        </p:nvSpPr>
        <p:spPr>
          <a:xfrm>
            <a:off x="116612" y="4685287"/>
            <a:ext cx="2336059" cy="980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При определении набора конкретных контрольных действий, требующих дополнительных затрат местного бюджета (например, отбор проб, экспертиза, если их проведение допускается положением о муниципальном контроле), выясняется возможность их финансирования </a:t>
            </a:r>
          </a:p>
        </p:txBody>
      </p:sp>
      <p:sp>
        <p:nvSpPr>
          <p:cNvPr id="24" name="Прямоугольник 23">
            <a:extLst>
              <a:ext uri="{FF2B5EF4-FFF2-40B4-BE49-F238E27FC236}">
                <a16:creationId xmlns:a16="http://schemas.microsoft.com/office/drawing/2014/main" id="{1EC3BBDA-3980-7BB1-925E-1672477BFBF4}"/>
              </a:ext>
            </a:extLst>
          </p:cNvPr>
          <p:cNvSpPr/>
          <p:nvPr/>
        </p:nvSpPr>
        <p:spPr>
          <a:xfrm>
            <a:off x="2957002" y="3936600"/>
            <a:ext cx="1386703" cy="43839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Контрольное мероприятие не проводится</a:t>
            </a:r>
            <a:endParaRPr lang="ru-RU" sz="800" dirty="0">
              <a:solidFill>
                <a:sysClr val="windowText" lastClr="000000"/>
              </a:solidFill>
            </a:endParaRPr>
          </a:p>
        </p:txBody>
      </p:sp>
      <p:sp>
        <p:nvSpPr>
          <p:cNvPr id="29" name="Прямоугольник 28">
            <a:extLst>
              <a:ext uri="{FF2B5EF4-FFF2-40B4-BE49-F238E27FC236}">
                <a16:creationId xmlns:a16="http://schemas.microsoft.com/office/drawing/2014/main" id="{6D7F8EB1-A17B-1268-F58E-36E2AB31BD83}"/>
              </a:ext>
            </a:extLst>
          </p:cNvPr>
          <p:cNvSpPr/>
          <p:nvPr/>
        </p:nvSpPr>
        <p:spPr>
          <a:xfrm>
            <a:off x="6896706" y="1230722"/>
            <a:ext cx="1982913" cy="5154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Внесение контрольного мероприятия в единый реестр контрольных (надзорных) мероприятий </a:t>
            </a:r>
            <a:endParaRPr lang="ru-RU" sz="800" dirty="0">
              <a:solidFill>
                <a:sysClr val="windowText" lastClr="000000"/>
              </a:solidFill>
            </a:endParaRPr>
          </a:p>
        </p:txBody>
      </p:sp>
      <p:sp>
        <p:nvSpPr>
          <p:cNvPr id="31" name="Прямоугольник 30">
            <a:extLst>
              <a:ext uri="{FF2B5EF4-FFF2-40B4-BE49-F238E27FC236}">
                <a16:creationId xmlns:a16="http://schemas.microsoft.com/office/drawing/2014/main" id="{EFAD00AD-DBC4-02B1-2E69-B76D379C410B}"/>
              </a:ext>
            </a:extLst>
          </p:cNvPr>
          <p:cNvSpPr/>
          <p:nvPr/>
        </p:nvSpPr>
        <p:spPr>
          <a:xfrm>
            <a:off x="9427154" y="1223437"/>
            <a:ext cx="2487478" cy="66477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Предварительное уведомление контролируемого лица о проведении контрольного мероприятия (если такое уведомление требуется в т. ч. в соответствии с Федеральным законом № 248-ФЗ )</a:t>
            </a:r>
          </a:p>
        </p:txBody>
      </p:sp>
      <p:sp>
        <p:nvSpPr>
          <p:cNvPr id="36" name="Прямоугольник 35">
            <a:extLst>
              <a:ext uri="{FF2B5EF4-FFF2-40B4-BE49-F238E27FC236}">
                <a16:creationId xmlns:a16="http://schemas.microsoft.com/office/drawing/2014/main" id="{9A383A12-9704-7184-EAD1-5FDF9B84A020}"/>
              </a:ext>
            </a:extLst>
          </p:cNvPr>
          <p:cNvSpPr/>
          <p:nvPr/>
        </p:nvSpPr>
        <p:spPr>
          <a:xfrm>
            <a:off x="6857020" y="2660265"/>
            <a:ext cx="1982913" cy="5420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Инспектор встречается с контролируемым лицом (его представителем) в месте проведения мероприятия</a:t>
            </a:r>
          </a:p>
        </p:txBody>
      </p:sp>
      <p:sp>
        <p:nvSpPr>
          <p:cNvPr id="39" name="Прямоугольник 38">
            <a:extLst>
              <a:ext uri="{FF2B5EF4-FFF2-40B4-BE49-F238E27FC236}">
                <a16:creationId xmlns:a16="http://schemas.microsoft.com/office/drawing/2014/main" id="{DFDBA3B2-FFE8-B307-63F3-5297DE5976D9}"/>
              </a:ext>
            </a:extLst>
          </p:cNvPr>
          <p:cNvSpPr/>
          <p:nvPr/>
        </p:nvSpPr>
        <p:spPr>
          <a:xfrm>
            <a:off x="9427154" y="2131164"/>
            <a:ext cx="2487478" cy="244330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В случае проведения контрольного мероприятия с выездом к контролируемому лицу необходимо заранее подготовить: </a:t>
            </a:r>
          </a:p>
          <a:p>
            <a:pPr algn="ctr"/>
            <a:r>
              <a:rPr lang="ru-RU" sz="800" dirty="0">
                <a:solidFill>
                  <a:sysClr val="windowText" lastClr="000000"/>
                </a:solidFill>
              </a:rPr>
              <a:t>- (распечатать формы) документов, необходимых для оформления результатов на месте его проведения (например, акт контрольного мероприятия, протоколы осмотра и (или) опроса (если они будут проводиться), форму предписания на случай выявления нарушений обязательных требований и др.); </a:t>
            </a:r>
          </a:p>
          <a:p>
            <a:pPr algn="ctr"/>
            <a:r>
              <a:rPr lang="ru-RU" sz="800" dirty="0">
                <a:solidFill>
                  <a:sysClr val="windowText" lastClr="000000"/>
                </a:solidFill>
              </a:rPr>
              <a:t>- оборудование для проведения инструментального обследования (в случае проведения такого обследования) и документ, подтверждающий допуск инспектора к использованию такого оборудования;</a:t>
            </a:r>
          </a:p>
          <a:p>
            <a:pPr algn="ctr"/>
            <a:r>
              <a:rPr lang="ru-RU" sz="800" dirty="0">
                <a:solidFill>
                  <a:sysClr val="windowText" lastClr="000000"/>
                </a:solidFill>
              </a:rPr>
              <a:t>- оборудование для ведения видеозаписи (его применение, например, обязательно при осмотре в отсутствие контролируемого лица), фотографирования, аудиозаписи.</a:t>
            </a:r>
          </a:p>
        </p:txBody>
      </p:sp>
      <p:sp>
        <p:nvSpPr>
          <p:cNvPr id="40" name="Прямоугольник 39">
            <a:extLst>
              <a:ext uri="{FF2B5EF4-FFF2-40B4-BE49-F238E27FC236}">
                <a16:creationId xmlns:a16="http://schemas.microsoft.com/office/drawing/2014/main" id="{6DA1B919-208A-6CA9-628F-1B124D16EDBE}"/>
              </a:ext>
            </a:extLst>
          </p:cNvPr>
          <p:cNvSpPr/>
          <p:nvPr/>
        </p:nvSpPr>
        <p:spPr>
          <a:xfrm>
            <a:off x="132985" y="5885984"/>
            <a:ext cx="2676445" cy="8381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Контрольные действия совершаются</a:t>
            </a:r>
          </a:p>
          <a:p>
            <a:pPr algn="ctr"/>
            <a:r>
              <a:rPr lang="ru-RU" sz="800" dirty="0"/>
              <a:t>(если оценка соблюдения обязательных требований при проведении контрольного мероприятия может быть проведена без присутствия контролируемого лица, а контролируемое лицо было надлежащим образом уведомлено о проведении контрольного мероприятия)</a:t>
            </a:r>
            <a:r>
              <a:rPr lang="ru-RU" sz="800" dirty="0">
                <a:effectLst/>
              </a:rPr>
              <a:t> </a:t>
            </a:r>
            <a:endParaRPr lang="ru-RU" sz="800" dirty="0">
              <a:solidFill>
                <a:sysClr val="windowText" lastClr="000000"/>
              </a:solidFill>
            </a:endParaRPr>
          </a:p>
        </p:txBody>
      </p:sp>
      <p:sp>
        <p:nvSpPr>
          <p:cNvPr id="41" name="Ромб 40">
            <a:extLst>
              <a:ext uri="{FF2B5EF4-FFF2-40B4-BE49-F238E27FC236}">
                <a16:creationId xmlns:a16="http://schemas.microsoft.com/office/drawing/2014/main" id="{0583D55F-6827-AD4F-40D1-69789B7E3BB5}"/>
              </a:ext>
            </a:extLst>
          </p:cNvPr>
          <p:cNvSpPr/>
          <p:nvPr/>
        </p:nvSpPr>
        <p:spPr>
          <a:xfrm>
            <a:off x="6309757" y="3513457"/>
            <a:ext cx="3042150" cy="1289505"/>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На месте проведения контрольного мероприятия (при его выездном характере) присутствует ли контролируемое лицо (его представитель), если такое присутствие обязательно?</a:t>
            </a:r>
          </a:p>
        </p:txBody>
      </p:sp>
      <p:sp>
        <p:nvSpPr>
          <p:cNvPr id="42" name="Прямоугольник 41">
            <a:extLst>
              <a:ext uri="{FF2B5EF4-FFF2-40B4-BE49-F238E27FC236}">
                <a16:creationId xmlns:a16="http://schemas.microsoft.com/office/drawing/2014/main" id="{73A87A17-8766-A5B2-6A49-023BD04E2068}"/>
              </a:ext>
            </a:extLst>
          </p:cNvPr>
          <p:cNvSpPr/>
          <p:nvPr/>
        </p:nvSpPr>
        <p:spPr>
          <a:xfrm>
            <a:off x="6111236" y="5941011"/>
            <a:ext cx="2372911" cy="8260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 составляет акт о невозможности проведения контрольного мероприятия с указанием причин и информирует контролируемое лицо о невозможности проведения контрольного мероприятия. </a:t>
            </a:r>
          </a:p>
        </p:txBody>
      </p:sp>
      <p:cxnSp>
        <p:nvCxnSpPr>
          <p:cNvPr id="44" name="Прямая со стрелкой 43">
            <a:extLst>
              <a:ext uri="{FF2B5EF4-FFF2-40B4-BE49-F238E27FC236}">
                <a16:creationId xmlns:a16="http://schemas.microsoft.com/office/drawing/2014/main" id="{1097407C-7E83-8738-0100-28FAF6BF8024}"/>
              </a:ext>
            </a:extLst>
          </p:cNvPr>
          <p:cNvCxnSpPr>
            <a:stCxn id="8" idx="2"/>
            <a:endCxn id="6" idx="0"/>
          </p:cNvCxnSpPr>
          <p:nvPr/>
        </p:nvCxnSpPr>
        <p:spPr>
          <a:xfrm flipH="1">
            <a:off x="1277990" y="1573680"/>
            <a:ext cx="321723" cy="2329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a:extLst>
              <a:ext uri="{FF2B5EF4-FFF2-40B4-BE49-F238E27FC236}">
                <a16:creationId xmlns:a16="http://schemas.microsoft.com/office/drawing/2014/main" id="{63279235-922F-C777-405E-1ACA3086B2F2}"/>
              </a:ext>
            </a:extLst>
          </p:cNvPr>
          <p:cNvCxnSpPr>
            <a:stCxn id="6" idx="2"/>
            <a:endCxn id="19" idx="0"/>
          </p:cNvCxnSpPr>
          <p:nvPr/>
        </p:nvCxnSpPr>
        <p:spPr>
          <a:xfrm>
            <a:off x="1277990" y="2507115"/>
            <a:ext cx="6652" cy="1962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Прямая со стрелкой 59">
            <a:extLst>
              <a:ext uri="{FF2B5EF4-FFF2-40B4-BE49-F238E27FC236}">
                <a16:creationId xmlns:a16="http://schemas.microsoft.com/office/drawing/2014/main" id="{8FE585EB-24DB-B8C2-FB82-76DFF775E305}"/>
              </a:ext>
            </a:extLst>
          </p:cNvPr>
          <p:cNvCxnSpPr>
            <a:stCxn id="19" idx="2"/>
            <a:endCxn id="21" idx="0"/>
          </p:cNvCxnSpPr>
          <p:nvPr/>
        </p:nvCxnSpPr>
        <p:spPr>
          <a:xfrm flipH="1">
            <a:off x="1277990" y="3455074"/>
            <a:ext cx="6652" cy="239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Прямая со стрелкой 61">
            <a:extLst>
              <a:ext uri="{FF2B5EF4-FFF2-40B4-BE49-F238E27FC236}">
                <a16:creationId xmlns:a16="http://schemas.microsoft.com/office/drawing/2014/main" id="{809FD1D7-7000-373F-58D6-3F1A07E496EC}"/>
              </a:ext>
            </a:extLst>
          </p:cNvPr>
          <p:cNvCxnSpPr>
            <a:stCxn id="21" idx="2"/>
            <a:endCxn id="22" idx="0"/>
          </p:cNvCxnSpPr>
          <p:nvPr/>
        </p:nvCxnSpPr>
        <p:spPr>
          <a:xfrm>
            <a:off x="1277990" y="4446046"/>
            <a:ext cx="6652" cy="239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a:extLst>
              <a:ext uri="{FF2B5EF4-FFF2-40B4-BE49-F238E27FC236}">
                <a16:creationId xmlns:a16="http://schemas.microsoft.com/office/drawing/2014/main" id="{E33F50A4-7693-58E5-E863-64FB09AC09AD}"/>
              </a:ext>
            </a:extLst>
          </p:cNvPr>
          <p:cNvCxnSpPr>
            <a:stCxn id="22" idx="3"/>
          </p:cNvCxnSpPr>
          <p:nvPr/>
        </p:nvCxnSpPr>
        <p:spPr>
          <a:xfrm flipV="1">
            <a:off x="2452671" y="2125210"/>
            <a:ext cx="830025" cy="3050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a:extLst>
              <a:ext uri="{FF2B5EF4-FFF2-40B4-BE49-F238E27FC236}">
                <a16:creationId xmlns:a16="http://schemas.microsoft.com/office/drawing/2014/main" id="{2ED02490-DA11-0E1F-3502-4D52A519ED74}"/>
              </a:ext>
            </a:extLst>
          </p:cNvPr>
          <p:cNvCxnSpPr>
            <a:cxnSpLocks/>
            <a:endCxn id="47" idx="0"/>
          </p:cNvCxnSpPr>
          <p:nvPr/>
        </p:nvCxnSpPr>
        <p:spPr>
          <a:xfrm>
            <a:off x="5010912" y="2368296"/>
            <a:ext cx="115447" cy="474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a:extLst>
              <a:ext uri="{FF2B5EF4-FFF2-40B4-BE49-F238E27FC236}">
                <a16:creationId xmlns:a16="http://schemas.microsoft.com/office/drawing/2014/main" id="{E0781787-13E5-73ED-3BD1-F82808B008CF}"/>
              </a:ext>
            </a:extLst>
          </p:cNvPr>
          <p:cNvCxnSpPr>
            <a:cxnSpLocks/>
          </p:cNvCxnSpPr>
          <p:nvPr/>
        </p:nvCxnSpPr>
        <p:spPr>
          <a:xfrm>
            <a:off x="5475543" y="1488433"/>
            <a:ext cx="13814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3" name="Прямоугольник 72">
            <a:extLst>
              <a:ext uri="{FF2B5EF4-FFF2-40B4-BE49-F238E27FC236}">
                <a16:creationId xmlns:a16="http://schemas.microsoft.com/office/drawing/2014/main" id="{3F684537-7153-8FD0-13D1-58A8957008B9}"/>
              </a:ext>
            </a:extLst>
          </p:cNvPr>
          <p:cNvSpPr/>
          <p:nvPr/>
        </p:nvSpPr>
        <p:spPr>
          <a:xfrm>
            <a:off x="4653216" y="2617013"/>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74" name="Прямоугольник 73">
            <a:extLst>
              <a:ext uri="{FF2B5EF4-FFF2-40B4-BE49-F238E27FC236}">
                <a16:creationId xmlns:a16="http://schemas.microsoft.com/office/drawing/2014/main" id="{009565F6-F832-F990-374A-BB3E111BB001}"/>
              </a:ext>
            </a:extLst>
          </p:cNvPr>
          <p:cNvSpPr/>
          <p:nvPr/>
        </p:nvSpPr>
        <p:spPr>
          <a:xfrm>
            <a:off x="5724631" y="1268586"/>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84" name="Прямая со стрелкой 83">
            <a:extLst>
              <a:ext uri="{FF2B5EF4-FFF2-40B4-BE49-F238E27FC236}">
                <a16:creationId xmlns:a16="http://schemas.microsoft.com/office/drawing/2014/main" id="{EEE1B13B-B2C1-1DE4-EF07-73BA5990A760}"/>
              </a:ext>
            </a:extLst>
          </p:cNvPr>
          <p:cNvCxnSpPr>
            <a:cxnSpLocks/>
          </p:cNvCxnSpPr>
          <p:nvPr/>
        </p:nvCxnSpPr>
        <p:spPr>
          <a:xfrm flipV="1">
            <a:off x="5952744" y="1621062"/>
            <a:ext cx="904276" cy="15061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Прямоугольник 85">
            <a:extLst>
              <a:ext uri="{FF2B5EF4-FFF2-40B4-BE49-F238E27FC236}">
                <a16:creationId xmlns:a16="http://schemas.microsoft.com/office/drawing/2014/main" id="{19C9527B-333D-A13E-D38B-8E1E6F7DF215}"/>
              </a:ext>
            </a:extLst>
          </p:cNvPr>
          <p:cNvSpPr/>
          <p:nvPr/>
        </p:nvSpPr>
        <p:spPr>
          <a:xfrm>
            <a:off x="5681339" y="2774335"/>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cxnSp>
        <p:nvCxnSpPr>
          <p:cNvPr id="90" name="Прямая со стрелкой 89">
            <a:extLst>
              <a:ext uri="{FF2B5EF4-FFF2-40B4-BE49-F238E27FC236}">
                <a16:creationId xmlns:a16="http://schemas.microsoft.com/office/drawing/2014/main" id="{B8352FAC-3AB9-4645-8E7B-B92F302B6B49}"/>
              </a:ext>
            </a:extLst>
          </p:cNvPr>
          <p:cNvCxnSpPr/>
          <p:nvPr/>
        </p:nvCxnSpPr>
        <p:spPr>
          <a:xfrm flipH="1">
            <a:off x="3650353" y="3650418"/>
            <a:ext cx="693352" cy="286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1" name="Прямоугольник 90">
            <a:extLst>
              <a:ext uri="{FF2B5EF4-FFF2-40B4-BE49-F238E27FC236}">
                <a16:creationId xmlns:a16="http://schemas.microsoft.com/office/drawing/2014/main" id="{AB48EA5A-C16F-06EF-2E33-BE6C27D2ACD1}"/>
              </a:ext>
            </a:extLst>
          </p:cNvPr>
          <p:cNvSpPr/>
          <p:nvPr/>
        </p:nvSpPr>
        <p:spPr>
          <a:xfrm>
            <a:off x="3522374" y="3639469"/>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94" name="Прямая со стрелкой 93">
            <a:extLst>
              <a:ext uri="{FF2B5EF4-FFF2-40B4-BE49-F238E27FC236}">
                <a16:creationId xmlns:a16="http://schemas.microsoft.com/office/drawing/2014/main" id="{618010FE-13C3-1572-BD6B-40354F13B0A2}"/>
              </a:ext>
            </a:extLst>
          </p:cNvPr>
          <p:cNvCxnSpPr>
            <a:stCxn id="29" idx="3"/>
            <a:endCxn id="31" idx="1"/>
          </p:cNvCxnSpPr>
          <p:nvPr/>
        </p:nvCxnSpPr>
        <p:spPr>
          <a:xfrm>
            <a:off x="8879619" y="1488433"/>
            <a:ext cx="547535" cy="673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Прямая со стрелкой 97">
            <a:extLst>
              <a:ext uri="{FF2B5EF4-FFF2-40B4-BE49-F238E27FC236}">
                <a16:creationId xmlns:a16="http://schemas.microsoft.com/office/drawing/2014/main" id="{7F0E8D03-F05C-8BE0-D91D-562D6AC70341}"/>
              </a:ext>
            </a:extLst>
          </p:cNvPr>
          <p:cNvCxnSpPr>
            <a:cxnSpLocks/>
            <a:endCxn id="39" idx="0"/>
          </p:cNvCxnSpPr>
          <p:nvPr/>
        </p:nvCxnSpPr>
        <p:spPr>
          <a:xfrm>
            <a:off x="10670893" y="1894164"/>
            <a:ext cx="0" cy="237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Прямая со стрелкой 99">
            <a:extLst>
              <a:ext uri="{FF2B5EF4-FFF2-40B4-BE49-F238E27FC236}">
                <a16:creationId xmlns:a16="http://schemas.microsoft.com/office/drawing/2014/main" id="{E3A87FCD-BB3A-2FB9-CC9D-EC956FC242CF}"/>
              </a:ext>
            </a:extLst>
          </p:cNvPr>
          <p:cNvCxnSpPr/>
          <p:nvPr/>
        </p:nvCxnSpPr>
        <p:spPr>
          <a:xfrm flipH="1">
            <a:off x="8839933" y="2876707"/>
            <a:ext cx="54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Прямая со стрелкой 103">
            <a:extLst>
              <a:ext uri="{FF2B5EF4-FFF2-40B4-BE49-F238E27FC236}">
                <a16:creationId xmlns:a16="http://schemas.microsoft.com/office/drawing/2014/main" id="{D8136C1A-E2F9-E9DB-64A1-44B810461591}"/>
              </a:ext>
            </a:extLst>
          </p:cNvPr>
          <p:cNvCxnSpPr>
            <a:cxnSpLocks/>
            <a:stCxn id="36" idx="2"/>
            <a:endCxn id="41" idx="0"/>
          </p:cNvCxnSpPr>
          <p:nvPr/>
        </p:nvCxnSpPr>
        <p:spPr>
          <a:xfrm flipH="1">
            <a:off x="7830832" y="3202281"/>
            <a:ext cx="17645" cy="3111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8" name="Прямоугольник 107">
            <a:extLst>
              <a:ext uri="{FF2B5EF4-FFF2-40B4-BE49-F238E27FC236}">
                <a16:creationId xmlns:a16="http://schemas.microsoft.com/office/drawing/2014/main" id="{DBCCC212-4F8A-EF12-1794-14655E4756C5}"/>
              </a:ext>
            </a:extLst>
          </p:cNvPr>
          <p:cNvSpPr/>
          <p:nvPr/>
        </p:nvSpPr>
        <p:spPr>
          <a:xfrm>
            <a:off x="4249883" y="5196113"/>
            <a:ext cx="384048" cy="27273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sp>
        <p:nvSpPr>
          <p:cNvPr id="112" name="Прямоугольник 111">
            <a:extLst>
              <a:ext uri="{FF2B5EF4-FFF2-40B4-BE49-F238E27FC236}">
                <a16:creationId xmlns:a16="http://schemas.microsoft.com/office/drawing/2014/main" id="{1E030126-3444-D224-21F8-BC1107F1FAD4}"/>
              </a:ext>
            </a:extLst>
          </p:cNvPr>
          <p:cNvSpPr/>
          <p:nvPr/>
        </p:nvSpPr>
        <p:spPr>
          <a:xfrm>
            <a:off x="6298228" y="4358827"/>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sp>
        <p:nvSpPr>
          <p:cNvPr id="3" name="Ромб 2">
            <a:extLst>
              <a:ext uri="{FF2B5EF4-FFF2-40B4-BE49-F238E27FC236}">
                <a16:creationId xmlns:a16="http://schemas.microsoft.com/office/drawing/2014/main" id="{ABC2B8F4-A31E-CE9D-D190-A633C511A5C9}"/>
              </a:ext>
            </a:extLst>
          </p:cNvPr>
          <p:cNvSpPr/>
          <p:nvPr/>
        </p:nvSpPr>
        <p:spPr>
          <a:xfrm>
            <a:off x="4386409" y="4158827"/>
            <a:ext cx="2676444" cy="1685233"/>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Применимо ли положение об «уважительности отсутствия» (если п</a:t>
            </a:r>
            <a:r>
              <a:rPr lang="ru-RU" sz="800" dirty="0"/>
              <a:t>оложением о  контроле установлены случаи «уважительного отсутствия» согласно части 8 статьи 31 Федерального закона </a:t>
            </a:r>
          </a:p>
          <a:p>
            <a:pPr algn="ctr"/>
            <a:r>
              <a:rPr lang="ru-RU" sz="800" dirty="0"/>
              <a:t>№ 248-ФЗ</a:t>
            </a:r>
            <a:r>
              <a:rPr lang="ru-RU" sz="800" dirty="0">
                <a:solidFill>
                  <a:sysClr val="windowText" lastClr="000000"/>
                </a:solidFill>
              </a:rPr>
              <a:t>)?</a:t>
            </a:r>
          </a:p>
        </p:txBody>
      </p:sp>
      <p:sp>
        <p:nvSpPr>
          <p:cNvPr id="4" name="Ромб 3">
            <a:extLst>
              <a:ext uri="{FF2B5EF4-FFF2-40B4-BE49-F238E27FC236}">
                <a16:creationId xmlns:a16="http://schemas.microsoft.com/office/drawing/2014/main" id="{2B36B550-FCD7-CFF0-2044-1DA7E3CE9DBC}"/>
              </a:ext>
            </a:extLst>
          </p:cNvPr>
          <p:cNvSpPr/>
          <p:nvPr/>
        </p:nvSpPr>
        <p:spPr>
          <a:xfrm>
            <a:off x="2965113" y="5511943"/>
            <a:ext cx="2759517" cy="1286162"/>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Возможно ли совершение контрольных действий в соответствии с Федеральным законом </a:t>
            </a:r>
          </a:p>
          <a:p>
            <a:pPr algn="ctr"/>
            <a:r>
              <a:rPr lang="ru-RU" sz="800" dirty="0"/>
              <a:t>№ 248-ФЗ</a:t>
            </a:r>
            <a:r>
              <a:rPr lang="ru-RU" sz="800" dirty="0">
                <a:solidFill>
                  <a:sysClr val="windowText" lastClr="000000"/>
                </a:solidFill>
              </a:rPr>
              <a:t> в отсутствие контролируемого лица (его представителя)?</a:t>
            </a:r>
          </a:p>
        </p:txBody>
      </p:sp>
      <p:cxnSp>
        <p:nvCxnSpPr>
          <p:cNvPr id="9" name="Прямая со стрелкой 8">
            <a:extLst>
              <a:ext uri="{FF2B5EF4-FFF2-40B4-BE49-F238E27FC236}">
                <a16:creationId xmlns:a16="http://schemas.microsoft.com/office/drawing/2014/main" id="{DBFA7645-AD0A-DF8E-6E6C-D0598A1D847B}"/>
              </a:ext>
            </a:extLst>
          </p:cNvPr>
          <p:cNvCxnSpPr/>
          <p:nvPr/>
        </p:nvCxnSpPr>
        <p:spPr>
          <a:xfrm flipH="1">
            <a:off x="6554296" y="4424475"/>
            <a:ext cx="406454" cy="239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a:extLst>
              <a:ext uri="{FF2B5EF4-FFF2-40B4-BE49-F238E27FC236}">
                <a16:creationId xmlns:a16="http://schemas.microsoft.com/office/drawing/2014/main" id="{88D5C9E2-5B55-5B59-8CF6-B3EDB7FD4F13}"/>
              </a:ext>
            </a:extLst>
          </p:cNvPr>
          <p:cNvCxnSpPr>
            <a:cxnSpLocks/>
            <a:endCxn id="4" idx="0"/>
          </p:cNvCxnSpPr>
          <p:nvPr/>
        </p:nvCxnSpPr>
        <p:spPr>
          <a:xfrm flipH="1">
            <a:off x="4344872" y="5347270"/>
            <a:ext cx="666040" cy="164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a:extLst>
              <a:ext uri="{FF2B5EF4-FFF2-40B4-BE49-F238E27FC236}">
                <a16:creationId xmlns:a16="http://schemas.microsoft.com/office/drawing/2014/main" id="{F84756AB-70D3-BE36-3F95-06A59738B38D}"/>
              </a:ext>
            </a:extLst>
          </p:cNvPr>
          <p:cNvCxnSpPr>
            <a:stCxn id="4" idx="1"/>
          </p:cNvCxnSpPr>
          <p:nvPr/>
        </p:nvCxnSpPr>
        <p:spPr>
          <a:xfrm flipH="1">
            <a:off x="2809430" y="6155024"/>
            <a:ext cx="1556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Прямоугольник 14">
            <a:extLst>
              <a:ext uri="{FF2B5EF4-FFF2-40B4-BE49-F238E27FC236}">
                <a16:creationId xmlns:a16="http://schemas.microsoft.com/office/drawing/2014/main" id="{3570112A-ABEA-C635-239B-6787EF84984D}"/>
              </a:ext>
            </a:extLst>
          </p:cNvPr>
          <p:cNvSpPr/>
          <p:nvPr/>
        </p:nvSpPr>
        <p:spPr>
          <a:xfrm>
            <a:off x="2824205" y="5835832"/>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16" name="Прямоугольник 15">
            <a:extLst>
              <a:ext uri="{FF2B5EF4-FFF2-40B4-BE49-F238E27FC236}">
                <a16:creationId xmlns:a16="http://schemas.microsoft.com/office/drawing/2014/main" id="{9A801D63-3380-63AB-3724-09D6BC707141}"/>
              </a:ext>
            </a:extLst>
          </p:cNvPr>
          <p:cNvSpPr/>
          <p:nvPr/>
        </p:nvSpPr>
        <p:spPr>
          <a:xfrm>
            <a:off x="7363474" y="4975756"/>
            <a:ext cx="1911007" cy="7430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Проведение контрольного мероприятия переносится на срок устранения обстоятельств, препятствующих присутствию контролируемого лица (его представителя)</a:t>
            </a:r>
          </a:p>
        </p:txBody>
      </p:sp>
      <p:sp>
        <p:nvSpPr>
          <p:cNvPr id="23" name="Прямоугольник 22">
            <a:extLst>
              <a:ext uri="{FF2B5EF4-FFF2-40B4-BE49-F238E27FC236}">
                <a16:creationId xmlns:a16="http://schemas.microsoft.com/office/drawing/2014/main" id="{8A4B7C91-3A56-29F0-9616-4E5FCA0A0514}"/>
              </a:ext>
            </a:extLst>
          </p:cNvPr>
          <p:cNvSpPr/>
          <p:nvPr/>
        </p:nvSpPr>
        <p:spPr>
          <a:xfrm>
            <a:off x="6622794" y="5382483"/>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cxnSp>
        <p:nvCxnSpPr>
          <p:cNvPr id="26" name="Прямая со стрелкой 25">
            <a:extLst>
              <a:ext uri="{FF2B5EF4-FFF2-40B4-BE49-F238E27FC236}">
                <a16:creationId xmlns:a16="http://schemas.microsoft.com/office/drawing/2014/main" id="{053F1A19-3CDE-787A-E17F-2176D9B1AEA6}"/>
              </a:ext>
            </a:extLst>
          </p:cNvPr>
          <p:cNvCxnSpPr>
            <a:cxnSpLocks/>
            <a:endCxn id="16" idx="1"/>
          </p:cNvCxnSpPr>
          <p:nvPr/>
        </p:nvCxnSpPr>
        <p:spPr>
          <a:xfrm>
            <a:off x="6564740" y="5298967"/>
            <a:ext cx="798734" cy="48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a:extLst>
              <a:ext uri="{FF2B5EF4-FFF2-40B4-BE49-F238E27FC236}">
                <a16:creationId xmlns:a16="http://schemas.microsoft.com/office/drawing/2014/main" id="{04354B81-95D5-2A8B-B5D2-7CCCA70BAD47}"/>
              </a:ext>
            </a:extLst>
          </p:cNvPr>
          <p:cNvCxnSpPr>
            <a:cxnSpLocks/>
            <a:stCxn id="4" idx="3"/>
          </p:cNvCxnSpPr>
          <p:nvPr/>
        </p:nvCxnSpPr>
        <p:spPr>
          <a:xfrm>
            <a:off x="5724630" y="6155024"/>
            <a:ext cx="3528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Прямоугольник 31">
            <a:extLst>
              <a:ext uri="{FF2B5EF4-FFF2-40B4-BE49-F238E27FC236}">
                <a16:creationId xmlns:a16="http://schemas.microsoft.com/office/drawing/2014/main" id="{AA8CFD02-4D24-A12F-F4A4-E2D7AC4C7506}"/>
              </a:ext>
            </a:extLst>
          </p:cNvPr>
          <p:cNvSpPr/>
          <p:nvPr/>
        </p:nvSpPr>
        <p:spPr>
          <a:xfrm>
            <a:off x="5650726" y="6266815"/>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sp>
        <p:nvSpPr>
          <p:cNvPr id="37" name="Прямоугольник 36">
            <a:extLst>
              <a:ext uri="{FF2B5EF4-FFF2-40B4-BE49-F238E27FC236}">
                <a16:creationId xmlns:a16="http://schemas.microsoft.com/office/drawing/2014/main" id="{BAEFB768-58DA-6E26-77B8-885B29E52A8C}"/>
              </a:ext>
            </a:extLst>
          </p:cNvPr>
          <p:cNvSpPr/>
          <p:nvPr/>
        </p:nvSpPr>
        <p:spPr>
          <a:xfrm>
            <a:off x="9435764" y="5511944"/>
            <a:ext cx="2487478" cy="12100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 вправе совершить контрольные действия до завершения контрольного мероприятия.</a:t>
            </a:r>
          </a:p>
          <a:p>
            <a:pPr algn="ctr"/>
            <a:r>
              <a:rPr lang="ru-RU" sz="800" dirty="0"/>
              <a:t>Уполномоченное должностное лицо контрольного органа также вправе принять решение о проведении в отношении контролируемого лица такого же контрольного мероприятия без его предварительного уведомления и без согласования с органами прокуратуры.</a:t>
            </a:r>
          </a:p>
        </p:txBody>
      </p:sp>
      <p:cxnSp>
        <p:nvCxnSpPr>
          <p:cNvPr id="43" name="Прямая со стрелкой 42">
            <a:extLst>
              <a:ext uri="{FF2B5EF4-FFF2-40B4-BE49-F238E27FC236}">
                <a16:creationId xmlns:a16="http://schemas.microsoft.com/office/drawing/2014/main" id="{45836E6C-F118-3E60-AF7A-B263D436793D}"/>
              </a:ext>
            </a:extLst>
          </p:cNvPr>
          <p:cNvCxnSpPr>
            <a:cxnSpLocks/>
            <a:endCxn id="37" idx="1"/>
          </p:cNvCxnSpPr>
          <p:nvPr/>
        </p:nvCxnSpPr>
        <p:spPr>
          <a:xfrm flipV="1">
            <a:off x="8484147" y="6116969"/>
            <a:ext cx="951617" cy="380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a:extLst>
              <a:ext uri="{FF2B5EF4-FFF2-40B4-BE49-F238E27FC236}">
                <a16:creationId xmlns:a16="http://schemas.microsoft.com/office/drawing/2014/main" id="{41B97B7F-5516-9CB7-E54A-C0955BC7D622}"/>
              </a:ext>
            </a:extLst>
          </p:cNvPr>
          <p:cNvCxnSpPr>
            <a:stCxn id="16" idx="0"/>
          </p:cNvCxnSpPr>
          <p:nvPr/>
        </p:nvCxnSpPr>
        <p:spPr>
          <a:xfrm flipH="1" flipV="1">
            <a:off x="8219661" y="4685287"/>
            <a:ext cx="99317" cy="2904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Прямоугольник 50">
            <a:extLst>
              <a:ext uri="{FF2B5EF4-FFF2-40B4-BE49-F238E27FC236}">
                <a16:creationId xmlns:a16="http://schemas.microsoft.com/office/drawing/2014/main" id="{961590D2-F0A4-EE2C-A193-1518AC461A96}"/>
              </a:ext>
            </a:extLst>
          </p:cNvPr>
          <p:cNvSpPr/>
          <p:nvPr/>
        </p:nvSpPr>
        <p:spPr>
          <a:xfrm>
            <a:off x="9427155" y="4709406"/>
            <a:ext cx="2487478" cy="2904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Совершаются контрольные действия</a:t>
            </a:r>
            <a:endParaRPr lang="ru-RU" sz="800" dirty="0">
              <a:solidFill>
                <a:sysClr val="windowText" lastClr="000000"/>
              </a:solidFill>
            </a:endParaRPr>
          </a:p>
        </p:txBody>
      </p:sp>
      <p:cxnSp>
        <p:nvCxnSpPr>
          <p:cNvPr id="53" name="Прямая со стрелкой 52">
            <a:extLst>
              <a:ext uri="{FF2B5EF4-FFF2-40B4-BE49-F238E27FC236}">
                <a16:creationId xmlns:a16="http://schemas.microsoft.com/office/drawing/2014/main" id="{435DBEC7-64DD-5F92-2295-4F885FAB3D21}"/>
              </a:ext>
            </a:extLst>
          </p:cNvPr>
          <p:cNvCxnSpPr>
            <a:endCxn id="51" idx="1"/>
          </p:cNvCxnSpPr>
          <p:nvPr/>
        </p:nvCxnSpPr>
        <p:spPr>
          <a:xfrm>
            <a:off x="9036424" y="4295524"/>
            <a:ext cx="390731" cy="559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Прямоугольник 53">
            <a:extLst>
              <a:ext uri="{FF2B5EF4-FFF2-40B4-BE49-F238E27FC236}">
                <a16:creationId xmlns:a16="http://schemas.microsoft.com/office/drawing/2014/main" id="{9A93EEF1-070E-12F9-D93D-01A71D0366EF}"/>
              </a:ext>
            </a:extLst>
          </p:cNvPr>
          <p:cNvSpPr/>
          <p:nvPr/>
        </p:nvSpPr>
        <p:spPr>
          <a:xfrm>
            <a:off x="8794177" y="4484162"/>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Tree>
    <p:extLst>
      <p:ext uri="{BB962C8B-B14F-4D97-AF65-F5344CB8AC3E}">
        <p14:creationId xmlns:p14="http://schemas.microsoft.com/office/powerpoint/2010/main" val="6258384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a:extLst>
              <a:ext uri="{FF2B5EF4-FFF2-40B4-BE49-F238E27FC236}">
                <a16:creationId xmlns:a16="http://schemas.microsoft.com/office/drawing/2014/main" id="{501EDF4F-8C61-1E04-23E4-6A682BFA513E}"/>
              </a:ext>
            </a:extLst>
          </p:cNvPr>
          <p:cNvSpPr/>
          <p:nvPr/>
        </p:nvSpPr>
        <p:spPr>
          <a:xfrm>
            <a:off x="812351" y="153877"/>
            <a:ext cx="10592656" cy="79111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ysClr val="windowText" lastClr="000000"/>
                </a:solidFill>
                <a:ea typeface="Times New Roman" panose="02020603050405020304" pitchFamily="18" charset="0"/>
              </a:rPr>
              <a:t>Общий алгоритм действий на месте проведения внепланового контрольного мероприятия с взаимодействием с контролируемым лицом (выездная проверка, инспекционный визит) в присутствии контролируемого лица (его представителя)</a:t>
            </a:r>
            <a:endParaRPr lang="ru-RU" dirty="0">
              <a:solidFill>
                <a:sysClr val="windowText" lastClr="000000"/>
              </a:solidFill>
            </a:endParaRPr>
          </a:p>
        </p:txBody>
      </p:sp>
      <p:sp>
        <p:nvSpPr>
          <p:cNvPr id="8" name="Прямоугольник 7">
            <a:extLst>
              <a:ext uri="{FF2B5EF4-FFF2-40B4-BE49-F238E27FC236}">
                <a16:creationId xmlns:a16="http://schemas.microsoft.com/office/drawing/2014/main" id="{92E105BD-0D00-2A30-9F3A-C1BDAF189AE3}"/>
              </a:ext>
            </a:extLst>
          </p:cNvPr>
          <p:cNvSpPr/>
          <p:nvPr/>
        </p:nvSpPr>
        <p:spPr>
          <a:xfrm>
            <a:off x="1156185" y="818648"/>
            <a:ext cx="2342711" cy="44956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Начало проведения инспектором контрольного мероприятия</a:t>
            </a:r>
          </a:p>
        </p:txBody>
      </p:sp>
      <p:sp>
        <p:nvSpPr>
          <p:cNvPr id="6" name="Прямоугольник 5">
            <a:extLst>
              <a:ext uri="{FF2B5EF4-FFF2-40B4-BE49-F238E27FC236}">
                <a16:creationId xmlns:a16="http://schemas.microsoft.com/office/drawing/2014/main" id="{F61466C4-D3B0-8BAD-206C-77D9E7174A0D}"/>
              </a:ext>
            </a:extLst>
          </p:cNvPr>
          <p:cNvSpPr/>
          <p:nvPr/>
        </p:nvSpPr>
        <p:spPr>
          <a:xfrm>
            <a:off x="149816" y="1538429"/>
            <a:ext cx="4355447" cy="71590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Ознакомление инспектором контролируемого лица (его представителя):</a:t>
            </a:r>
          </a:p>
          <a:p>
            <a:pPr algn="ctr"/>
            <a:r>
              <a:rPr lang="ru-RU" sz="800" dirty="0"/>
              <a:t>- со своим служебным удостоверением и решением о проведении контрольного мероприятия;</a:t>
            </a:r>
          </a:p>
          <a:p>
            <a:pPr algn="ctr"/>
            <a:r>
              <a:rPr lang="ru-RU" sz="800" dirty="0"/>
              <a:t>- с иными информацией и документами, относящимися к предмету муниципального контроля, в т.ч. информацией и документами, полученными в рамках межведомственного информационного взаимодействия и относящимися к предмету контрольного мероприятия</a:t>
            </a:r>
          </a:p>
        </p:txBody>
      </p:sp>
      <p:sp>
        <p:nvSpPr>
          <p:cNvPr id="17" name="Ромб 16">
            <a:extLst>
              <a:ext uri="{FF2B5EF4-FFF2-40B4-BE49-F238E27FC236}">
                <a16:creationId xmlns:a16="http://schemas.microsoft.com/office/drawing/2014/main" id="{A066DABC-81D9-567B-9FD1-2E1980F104F0}"/>
              </a:ext>
            </a:extLst>
          </p:cNvPr>
          <p:cNvSpPr/>
          <p:nvPr/>
        </p:nvSpPr>
        <p:spPr>
          <a:xfrm>
            <a:off x="107930" y="2566282"/>
            <a:ext cx="4445715" cy="2326104"/>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Создаются ли препятствия инспектору в проведении контрольных действий (например, не представляются или несвоевременно представляются контролируемым лицом документы и материалы, запрошенные инспектором, невозможно провести опрос должностных лиц и (или) работников контролируемого лица, инспектору ограничен доступ на территорию, иным образом препятствуют осуществлению контрольного мероприятия )? </a:t>
            </a:r>
          </a:p>
        </p:txBody>
      </p:sp>
      <p:sp>
        <p:nvSpPr>
          <p:cNvPr id="22" name="Прямоугольник 21">
            <a:extLst>
              <a:ext uri="{FF2B5EF4-FFF2-40B4-BE49-F238E27FC236}">
                <a16:creationId xmlns:a16="http://schemas.microsoft.com/office/drawing/2014/main" id="{9BF7E108-17C1-E716-3C32-C2D2A529242B}"/>
              </a:ext>
            </a:extLst>
          </p:cNvPr>
          <p:cNvSpPr/>
          <p:nvPr/>
        </p:nvSpPr>
        <p:spPr>
          <a:xfrm>
            <a:off x="233584" y="5066365"/>
            <a:ext cx="2336059" cy="596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Инспектором составляется акт по факту воспрепятствования осуществлению контрольного мероприятия (пункт 5 части 2 статьи 29 Федерального закона № 248-ФЗ)</a:t>
            </a:r>
            <a:endParaRPr lang="ru-RU" sz="800" dirty="0">
              <a:solidFill>
                <a:sysClr val="windowText" lastClr="000000"/>
              </a:solidFill>
            </a:endParaRPr>
          </a:p>
        </p:txBody>
      </p:sp>
      <p:sp>
        <p:nvSpPr>
          <p:cNvPr id="41" name="Ромб 40">
            <a:extLst>
              <a:ext uri="{FF2B5EF4-FFF2-40B4-BE49-F238E27FC236}">
                <a16:creationId xmlns:a16="http://schemas.microsoft.com/office/drawing/2014/main" id="{0583D55F-6827-AD4F-40D1-69789B7E3BB5}"/>
              </a:ext>
            </a:extLst>
          </p:cNvPr>
          <p:cNvSpPr/>
          <p:nvPr/>
        </p:nvSpPr>
        <p:spPr>
          <a:xfrm>
            <a:off x="3890050" y="2728409"/>
            <a:ext cx="2327347" cy="723186"/>
          </a:xfrm>
          <a:prstGeom prst="diamon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Проводится </a:t>
            </a:r>
            <a:r>
              <a:rPr lang="ru-RU" sz="800" dirty="0">
                <a:solidFill>
                  <a:sysClr val="windowText" lastClr="000000"/>
                </a:solidFill>
                <a:ea typeface="Times New Roman" panose="02020603050405020304" pitchFamily="18" charset="0"/>
              </a:rPr>
              <a:t>выездная проверка или инспекционный визит?</a:t>
            </a:r>
            <a:endParaRPr lang="ru-RU" sz="800" dirty="0">
              <a:solidFill>
                <a:sysClr val="windowText" lastClr="000000"/>
              </a:solidFill>
            </a:endParaRPr>
          </a:p>
        </p:txBody>
      </p:sp>
      <p:cxnSp>
        <p:nvCxnSpPr>
          <p:cNvPr id="44" name="Прямая со стрелкой 43">
            <a:extLst>
              <a:ext uri="{FF2B5EF4-FFF2-40B4-BE49-F238E27FC236}">
                <a16:creationId xmlns:a16="http://schemas.microsoft.com/office/drawing/2014/main" id="{1097407C-7E83-8738-0100-28FAF6BF8024}"/>
              </a:ext>
            </a:extLst>
          </p:cNvPr>
          <p:cNvCxnSpPr>
            <a:cxnSpLocks/>
            <a:stCxn id="8" idx="2"/>
            <a:endCxn id="6" idx="0"/>
          </p:cNvCxnSpPr>
          <p:nvPr/>
        </p:nvCxnSpPr>
        <p:spPr>
          <a:xfrm flipH="1">
            <a:off x="2327540" y="1268208"/>
            <a:ext cx="1" cy="2702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3" name="Прямоугольник 72">
            <a:extLst>
              <a:ext uri="{FF2B5EF4-FFF2-40B4-BE49-F238E27FC236}">
                <a16:creationId xmlns:a16="http://schemas.microsoft.com/office/drawing/2014/main" id="{3F684537-7153-8FD0-13D1-58A8957008B9}"/>
              </a:ext>
            </a:extLst>
          </p:cNvPr>
          <p:cNvSpPr/>
          <p:nvPr/>
        </p:nvSpPr>
        <p:spPr>
          <a:xfrm>
            <a:off x="1123877" y="4774945"/>
            <a:ext cx="384048" cy="1744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Да</a:t>
            </a:r>
          </a:p>
        </p:txBody>
      </p:sp>
      <p:sp>
        <p:nvSpPr>
          <p:cNvPr id="91" name="Прямоугольник 90">
            <a:extLst>
              <a:ext uri="{FF2B5EF4-FFF2-40B4-BE49-F238E27FC236}">
                <a16:creationId xmlns:a16="http://schemas.microsoft.com/office/drawing/2014/main" id="{AB48EA5A-C16F-06EF-2E33-BE6C27D2ACD1}"/>
              </a:ext>
            </a:extLst>
          </p:cNvPr>
          <p:cNvSpPr/>
          <p:nvPr/>
        </p:nvSpPr>
        <p:spPr>
          <a:xfrm>
            <a:off x="4026066" y="3303218"/>
            <a:ext cx="384048" cy="16348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1000" dirty="0">
                <a:solidFill>
                  <a:sysClr val="windowText" lastClr="000000"/>
                </a:solidFill>
              </a:rPr>
              <a:t>Нет</a:t>
            </a:r>
          </a:p>
        </p:txBody>
      </p:sp>
      <p:cxnSp>
        <p:nvCxnSpPr>
          <p:cNvPr id="61" name="Прямая со стрелкой 60">
            <a:extLst>
              <a:ext uri="{FF2B5EF4-FFF2-40B4-BE49-F238E27FC236}">
                <a16:creationId xmlns:a16="http://schemas.microsoft.com/office/drawing/2014/main" id="{782D30EE-7F2C-12FF-BC2A-0C407BECD5EB}"/>
              </a:ext>
            </a:extLst>
          </p:cNvPr>
          <p:cNvCxnSpPr>
            <a:cxnSpLocks/>
            <a:stCxn id="6" idx="2"/>
            <a:endCxn id="17" idx="0"/>
          </p:cNvCxnSpPr>
          <p:nvPr/>
        </p:nvCxnSpPr>
        <p:spPr>
          <a:xfrm>
            <a:off x="2327540" y="2254331"/>
            <a:ext cx="3248" cy="3119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a:extLst>
              <a:ext uri="{FF2B5EF4-FFF2-40B4-BE49-F238E27FC236}">
                <a16:creationId xmlns:a16="http://schemas.microsoft.com/office/drawing/2014/main" id="{2C165A8F-78AF-521D-1FBB-C28FCF5E4FD8}"/>
              </a:ext>
            </a:extLst>
          </p:cNvPr>
          <p:cNvCxnSpPr>
            <a:cxnSpLocks/>
            <a:endCxn id="22" idx="0"/>
          </p:cNvCxnSpPr>
          <p:nvPr/>
        </p:nvCxnSpPr>
        <p:spPr>
          <a:xfrm flipH="1">
            <a:off x="1401614" y="4446046"/>
            <a:ext cx="117840" cy="6203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Прямоугольник 68">
            <a:extLst>
              <a:ext uri="{FF2B5EF4-FFF2-40B4-BE49-F238E27FC236}">
                <a16:creationId xmlns:a16="http://schemas.microsoft.com/office/drawing/2014/main" id="{959FED90-137C-0643-37A1-876DCD531EFA}"/>
              </a:ext>
            </a:extLst>
          </p:cNvPr>
          <p:cNvSpPr/>
          <p:nvPr/>
        </p:nvSpPr>
        <p:spPr>
          <a:xfrm>
            <a:off x="233584" y="5876323"/>
            <a:ext cx="2336059" cy="7809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Воспрепятствование осуществлению контрольного мероприятия является основанием для возбуждения дела об административном правонарушении, предусмотренном статьёй 19.4.1 или статьёй 19.4 КоАП РФ</a:t>
            </a:r>
            <a:endParaRPr lang="ru-RU" sz="800" dirty="0">
              <a:solidFill>
                <a:sysClr val="windowText" lastClr="000000"/>
              </a:solidFill>
            </a:endParaRPr>
          </a:p>
        </p:txBody>
      </p:sp>
      <p:cxnSp>
        <p:nvCxnSpPr>
          <p:cNvPr id="72" name="Прямая со стрелкой 71">
            <a:extLst>
              <a:ext uri="{FF2B5EF4-FFF2-40B4-BE49-F238E27FC236}">
                <a16:creationId xmlns:a16="http://schemas.microsoft.com/office/drawing/2014/main" id="{FB5678B0-6638-EFFD-7E38-12CB1006AC7B}"/>
              </a:ext>
            </a:extLst>
          </p:cNvPr>
          <p:cNvCxnSpPr>
            <a:stCxn id="22" idx="2"/>
            <a:endCxn id="69" idx="0"/>
          </p:cNvCxnSpPr>
          <p:nvPr/>
        </p:nvCxnSpPr>
        <p:spPr>
          <a:xfrm>
            <a:off x="1401614" y="5663001"/>
            <a:ext cx="0" cy="2133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6" name="Прямоугольник 75">
            <a:extLst>
              <a:ext uri="{FF2B5EF4-FFF2-40B4-BE49-F238E27FC236}">
                <a16:creationId xmlns:a16="http://schemas.microsoft.com/office/drawing/2014/main" id="{9AF82DAF-822F-C834-A02A-DBCC5992CB4B}"/>
              </a:ext>
            </a:extLst>
          </p:cNvPr>
          <p:cNvSpPr/>
          <p:nvPr/>
        </p:nvSpPr>
        <p:spPr>
          <a:xfrm>
            <a:off x="4546831" y="3647051"/>
            <a:ext cx="958088" cy="2786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ea typeface="Times New Roman" panose="02020603050405020304" pitchFamily="18" charset="0"/>
              </a:rPr>
              <a:t>Инспекционный визит</a:t>
            </a:r>
            <a:endParaRPr lang="ru-RU" sz="800" dirty="0">
              <a:solidFill>
                <a:sysClr val="windowText" lastClr="000000"/>
              </a:solidFill>
            </a:endParaRPr>
          </a:p>
        </p:txBody>
      </p:sp>
      <p:cxnSp>
        <p:nvCxnSpPr>
          <p:cNvPr id="82" name="Прямая со стрелкой 81">
            <a:extLst>
              <a:ext uri="{FF2B5EF4-FFF2-40B4-BE49-F238E27FC236}">
                <a16:creationId xmlns:a16="http://schemas.microsoft.com/office/drawing/2014/main" id="{084727CA-053D-F2B6-8A76-89770B5A615A}"/>
              </a:ext>
            </a:extLst>
          </p:cNvPr>
          <p:cNvCxnSpPr>
            <a:cxnSpLocks/>
          </p:cNvCxnSpPr>
          <p:nvPr/>
        </p:nvCxnSpPr>
        <p:spPr>
          <a:xfrm flipV="1">
            <a:off x="4309105" y="3267745"/>
            <a:ext cx="279337" cy="3459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Прямоугольник 86">
            <a:extLst>
              <a:ext uri="{FF2B5EF4-FFF2-40B4-BE49-F238E27FC236}">
                <a16:creationId xmlns:a16="http://schemas.microsoft.com/office/drawing/2014/main" id="{324D4884-A7AF-A9D4-1FEA-623584D531D7}"/>
              </a:ext>
            </a:extLst>
          </p:cNvPr>
          <p:cNvSpPr/>
          <p:nvPr/>
        </p:nvSpPr>
        <p:spPr>
          <a:xfrm>
            <a:off x="3031778" y="4611973"/>
            <a:ext cx="1982913" cy="7527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Проводятся следующие контрольные действия, если их проведение предусмотрено положением о муниципальном контроле и решением о проведении контрольного мероприятия:</a:t>
            </a:r>
          </a:p>
        </p:txBody>
      </p:sp>
      <p:sp>
        <p:nvSpPr>
          <p:cNvPr id="88" name="Прямоугольник 87">
            <a:extLst>
              <a:ext uri="{FF2B5EF4-FFF2-40B4-BE49-F238E27FC236}">
                <a16:creationId xmlns:a16="http://schemas.microsoft.com/office/drawing/2014/main" id="{94061D7E-F82A-CBE7-1114-4F784754E172}"/>
              </a:ext>
            </a:extLst>
          </p:cNvPr>
          <p:cNvSpPr/>
          <p:nvPr/>
        </p:nvSpPr>
        <p:spPr>
          <a:xfrm>
            <a:off x="4696096" y="2411408"/>
            <a:ext cx="958088" cy="2786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Выездная проверка</a:t>
            </a:r>
          </a:p>
        </p:txBody>
      </p:sp>
      <p:cxnSp>
        <p:nvCxnSpPr>
          <p:cNvPr id="92" name="Прямая со стрелкой 91">
            <a:extLst>
              <a:ext uri="{FF2B5EF4-FFF2-40B4-BE49-F238E27FC236}">
                <a16:creationId xmlns:a16="http://schemas.microsoft.com/office/drawing/2014/main" id="{1D7D9AC8-5214-66BE-8AEC-38309CA243E7}"/>
              </a:ext>
            </a:extLst>
          </p:cNvPr>
          <p:cNvCxnSpPr>
            <a:cxnSpLocks/>
            <a:endCxn id="87" idx="0"/>
          </p:cNvCxnSpPr>
          <p:nvPr/>
        </p:nvCxnSpPr>
        <p:spPr>
          <a:xfrm flipH="1">
            <a:off x="4023235" y="3418718"/>
            <a:ext cx="836223" cy="1193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Прямоугольник 94">
            <a:extLst>
              <a:ext uri="{FF2B5EF4-FFF2-40B4-BE49-F238E27FC236}">
                <a16:creationId xmlns:a16="http://schemas.microsoft.com/office/drawing/2014/main" id="{75D1C026-CC37-BEC5-5FE5-46FCACA1C8C4}"/>
              </a:ext>
            </a:extLst>
          </p:cNvPr>
          <p:cNvSpPr/>
          <p:nvPr/>
        </p:nvSpPr>
        <p:spPr>
          <a:xfrm>
            <a:off x="4652267" y="1054766"/>
            <a:ext cx="1656226" cy="9218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solidFill>
                  <a:sysClr val="windowText" lastClr="000000"/>
                </a:solidFill>
              </a:rPr>
              <a:t>Проводятся следующие контрольные действия, если их проведение предусмотрено положением о муниципальном контроле и решением о проведении контрольного мероприятия:</a:t>
            </a:r>
          </a:p>
        </p:txBody>
      </p:sp>
      <p:cxnSp>
        <p:nvCxnSpPr>
          <p:cNvPr id="99" name="Прямая со стрелкой 98">
            <a:extLst>
              <a:ext uri="{FF2B5EF4-FFF2-40B4-BE49-F238E27FC236}">
                <a16:creationId xmlns:a16="http://schemas.microsoft.com/office/drawing/2014/main" id="{821606C3-9A83-9F31-63B4-3BBC7456E279}"/>
              </a:ext>
            </a:extLst>
          </p:cNvPr>
          <p:cNvCxnSpPr>
            <a:cxnSpLocks/>
            <a:endCxn id="95" idx="2"/>
          </p:cNvCxnSpPr>
          <p:nvPr/>
        </p:nvCxnSpPr>
        <p:spPr>
          <a:xfrm flipV="1">
            <a:off x="5411607" y="1976580"/>
            <a:ext cx="68773" cy="8756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9" name="Прямоугольник 108">
            <a:extLst>
              <a:ext uri="{FF2B5EF4-FFF2-40B4-BE49-F238E27FC236}">
                <a16:creationId xmlns:a16="http://schemas.microsoft.com/office/drawing/2014/main" id="{E53A9893-810F-1DDE-369B-CC12480A87A3}"/>
              </a:ext>
            </a:extLst>
          </p:cNvPr>
          <p:cNvSpPr/>
          <p:nvPr/>
        </p:nvSpPr>
        <p:spPr>
          <a:xfrm>
            <a:off x="2700190" y="5588976"/>
            <a:ext cx="2489322" cy="120131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истребование документов, которые в соответствии с обязательными требованиями должны находиться в месте нахождения (осуществления деятельности) контролируемого лица (его филиалов, представительств, обособленных структурных подразделений) либо </a:t>
            </a:r>
            <a:r>
              <a:rPr lang="ru-RU" sz="800"/>
              <a:t>объекта контроля</a:t>
            </a:r>
            <a:endParaRPr lang="ru-RU" sz="800" dirty="0"/>
          </a:p>
        </p:txBody>
      </p:sp>
      <p:cxnSp>
        <p:nvCxnSpPr>
          <p:cNvPr id="113" name="Прямая со стрелкой 112">
            <a:extLst>
              <a:ext uri="{FF2B5EF4-FFF2-40B4-BE49-F238E27FC236}">
                <a16:creationId xmlns:a16="http://schemas.microsoft.com/office/drawing/2014/main" id="{5728E03A-B008-3F7E-3BE7-91115650B192}"/>
              </a:ext>
            </a:extLst>
          </p:cNvPr>
          <p:cNvCxnSpPr>
            <a:cxnSpLocks/>
            <a:stCxn id="87" idx="2"/>
          </p:cNvCxnSpPr>
          <p:nvPr/>
        </p:nvCxnSpPr>
        <p:spPr>
          <a:xfrm flipH="1">
            <a:off x="3944851" y="5364683"/>
            <a:ext cx="78384" cy="1951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1" name="Скругленный прямоугольник 120">
            <a:extLst>
              <a:ext uri="{FF2B5EF4-FFF2-40B4-BE49-F238E27FC236}">
                <a16:creationId xmlns:a16="http://schemas.microsoft.com/office/drawing/2014/main" id="{67EBD60D-9BB0-E40B-5788-FAD871951141}"/>
              </a:ext>
            </a:extLst>
          </p:cNvPr>
          <p:cNvSpPr/>
          <p:nvPr/>
        </p:nvSpPr>
        <p:spPr>
          <a:xfrm>
            <a:off x="6592179" y="3204291"/>
            <a:ext cx="2043525" cy="251924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22" name="Прямоугольник 121">
            <a:extLst>
              <a:ext uri="{FF2B5EF4-FFF2-40B4-BE49-F238E27FC236}">
                <a16:creationId xmlns:a16="http://schemas.microsoft.com/office/drawing/2014/main" id="{82419FD8-165C-0438-8C38-D6B84B60483D}"/>
              </a:ext>
            </a:extLst>
          </p:cNvPr>
          <p:cNvSpPr/>
          <p:nvPr/>
        </p:nvSpPr>
        <p:spPr>
          <a:xfrm>
            <a:off x="6661772" y="3408208"/>
            <a:ext cx="1904338" cy="3825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a:t>
            </a:r>
          </a:p>
          <a:p>
            <a:pPr algn="ctr"/>
            <a:r>
              <a:rPr lang="ru-RU" sz="800" dirty="0"/>
              <a:t>осмотр</a:t>
            </a:r>
          </a:p>
        </p:txBody>
      </p:sp>
      <p:sp>
        <p:nvSpPr>
          <p:cNvPr id="123" name="Прямоугольник 122">
            <a:extLst>
              <a:ext uri="{FF2B5EF4-FFF2-40B4-BE49-F238E27FC236}">
                <a16:creationId xmlns:a16="http://schemas.microsoft.com/office/drawing/2014/main" id="{6B43D99A-5B8C-44F1-60D3-E28EC7BA364C}"/>
              </a:ext>
            </a:extLst>
          </p:cNvPr>
          <p:cNvSpPr/>
          <p:nvPr/>
        </p:nvSpPr>
        <p:spPr>
          <a:xfrm>
            <a:off x="6661773" y="3948448"/>
            <a:ext cx="1904338" cy="39407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a:t>
            </a:r>
          </a:p>
          <a:p>
            <a:pPr algn="ctr"/>
            <a:r>
              <a:rPr lang="ru-RU" sz="800" dirty="0"/>
              <a:t>опрос</a:t>
            </a:r>
          </a:p>
        </p:txBody>
      </p:sp>
      <p:sp>
        <p:nvSpPr>
          <p:cNvPr id="124" name="Прямоугольник 123">
            <a:extLst>
              <a:ext uri="{FF2B5EF4-FFF2-40B4-BE49-F238E27FC236}">
                <a16:creationId xmlns:a16="http://schemas.microsoft.com/office/drawing/2014/main" id="{29765316-BA0F-3527-072E-2D626E090E59}"/>
              </a:ext>
            </a:extLst>
          </p:cNvPr>
          <p:cNvSpPr/>
          <p:nvPr/>
        </p:nvSpPr>
        <p:spPr>
          <a:xfrm>
            <a:off x="6661773" y="5049867"/>
            <a:ext cx="1904338" cy="45105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получение письменных объяснений</a:t>
            </a:r>
          </a:p>
        </p:txBody>
      </p:sp>
      <p:sp>
        <p:nvSpPr>
          <p:cNvPr id="125" name="Прямоугольник 124">
            <a:extLst>
              <a:ext uri="{FF2B5EF4-FFF2-40B4-BE49-F238E27FC236}">
                <a16:creationId xmlns:a16="http://schemas.microsoft.com/office/drawing/2014/main" id="{CBAE6467-EF4C-66C7-86FF-400C9119C762}"/>
              </a:ext>
            </a:extLst>
          </p:cNvPr>
          <p:cNvSpPr/>
          <p:nvPr/>
        </p:nvSpPr>
        <p:spPr>
          <a:xfrm>
            <a:off x="6661773" y="4500213"/>
            <a:ext cx="1904338" cy="39196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инструментальное обследование</a:t>
            </a:r>
          </a:p>
        </p:txBody>
      </p:sp>
      <p:cxnSp>
        <p:nvCxnSpPr>
          <p:cNvPr id="128" name="Прямая со стрелкой 127">
            <a:extLst>
              <a:ext uri="{FF2B5EF4-FFF2-40B4-BE49-F238E27FC236}">
                <a16:creationId xmlns:a16="http://schemas.microsoft.com/office/drawing/2014/main" id="{4F6C7F20-D6A1-7197-A378-FAD43AAAAB7C}"/>
              </a:ext>
            </a:extLst>
          </p:cNvPr>
          <p:cNvCxnSpPr>
            <a:cxnSpLocks/>
          </p:cNvCxnSpPr>
          <p:nvPr/>
        </p:nvCxnSpPr>
        <p:spPr>
          <a:xfrm>
            <a:off x="6013612" y="1999768"/>
            <a:ext cx="759644" cy="1204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0" name="Прямая со стрелкой 129">
            <a:extLst>
              <a:ext uri="{FF2B5EF4-FFF2-40B4-BE49-F238E27FC236}">
                <a16:creationId xmlns:a16="http://schemas.microsoft.com/office/drawing/2014/main" id="{1BFFAB1A-1AC2-1831-23D4-1E5A03D6573C}"/>
              </a:ext>
            </a:extLst>
          </p:cNvPr>
          <p:cNvCxnSpPr>
            <a:cxnSpLocks/>
          </p:cNvCxnSpPr>
          <p:nvPr/>
        </p:nvCxnSpPr>
        <p:spPr>
          <a:xfrm flipV="1">
            <a:off x="4239511" y="3496504"/>
            <a:ext cx="2352667" cy="11131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4" name="Прямоугольник 133">
            <a:extLst>
              <a:ext uri="{FF2B5EF4-FFF2-40B4-BE49-F238E27FC236}">
                <a16:creationId xmlns:a16="http://schemas.microsoft.com/office/drawing/2014/main" id="{4730EA3B-3CEF-73D1-B05F-5CCBBD0F11F9}"/>
              </a:ext>
            </a:extLst>
          </p:cNvPr>
          <p:cNvSpPr/>
          <p:nvPr/>
        </p:nvSpPr>
        <p:spPr>
          <a:xfrm>
            <a:off x="6738499" y="1133485"/>
            <a:ext cx="1904338" cy="3825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a:t>
            </a:r>
          </a:p>
          <a:p>
            <a:pPr algn="ctr"/>
            <a:r>
              <a:rPr lang="ru-RU" sz="800" dirty="0"/>
              <a:t>истребование документов</a:t>
            </a:r>
          </a:p>
        </p:txBody>
      </p:sp>
      <p:sp>
        <p:nvSpPr>
          <p:cNvPr id="135" name="Прямоугольник 134">
            <a:extLst>
              <a:ext uri="{FF2B5EF4-FFF2-40B4-BE49-F238E27FC236}">
                <a16:creationId xmlns:a16="http://schemas.microsoft.com/office/drawing/2014/main" id="{89933B42-1F75-1343-4276-5FF48E25B5E7}"/>
              </a:ext>
            </a:extLst>
          </p:cNvPr>
          <p:cNvSpPr/>
          <p:nvPr/>
        </p:nvSpPr>
        <p:spPr>
          <a:xfrm>
            <a:off x="6738499" y="1617221"/>
            <a:ext cx="1904338" cy="3825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отбор проб (образцов)</a:t>
            </a:r>
          </a:p>
        </p:txBody>
      </p:sp>
      <p:sp>
        <p:nvSpPr>
          <p:cNvPr id="140" name="Прямоугольник 139">
            <a:extLst>
              <a:ext uri="{FF2B5EF4-FFF2-40B4-BE49-F238E27FC236}">
                <a16:creationId xmlns:a16="http://schemas.microsoft.com/office/drawing/2014/main" id="{D60AEC82-CF45-A035-4860-610B055B8B93}"/>
              </a:ext>
            </a:extLst>
          </p:cNvPr>
          <p:cNvSpPr/>
          <p:nvPr/>
        </p:nvSpPr>
        <p:spPr>
          <a:xfrm>
            <a:off x="6738026" y="2100331"/>
            <a:ext cx="1904338" cy="3825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испытание</a:t>
            </a:r>
          </a:p>
        </p:txBody>
      </p:sp>
      <p:cxnSp>
        <p:nvCxnSpPr>
          <p:cNvPr id="142" name="Прямая со стрелкой 141">
            <a:extLst>
              <a:ext uri="{FF2B5EF4-FFF2-40B4-BE49-F238E27FC236}">
                <a16:creationId xmlns:a16="http://schemas.microsoft.com/office/drawing/2014/main" id="{E60E0BC8-E34A-FEB4-EC53-3033F493DE42}"/>
              </a:ext>
            </a:extLst>
          </p:cNvPr>
          <p:cNvCxnSpPr>
            <a:endCxn id="134" idx="1"/>
          </p:cNvCxnSpPr>
          <p:nvPr/>
        </p:nvCxnSpPr>
        <p:spPr>
          <a:xfrm>
            <a:off x="6320406" y="1318342"/>
            <a:ext cx="418093" cy="64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4" name="Прямая со стрелкой 143">
            <a:extLst>
              <a:ext uri="{FF2B5EF4-FFF2-40B4-BE49-F238E27FC236}">
                <a16:creationId xmlns:a16="http://schemas.microsoft.com/office/drawing/2014/main" id="{3B11D9B7-52F3-C44A-67DF-2500A2F66A0A}"/>
              </a:ext>
            </a:extLst>
          </p:cNvPr>
          <p:cNvCxnSpPr>
            <a:cxnSpLocks/>
            <a:endCxn id="135" idx="1"/>
          </p:cNvCxnSpPr>
          <p:nvPr/>
        </p:nvCxnSpPr>
        <p:spPr>
          <a:xfrm>
            <a:off x="6320170" y="1800393"/>
            <a:ext cx="418329" cy="81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6" name="Прямая со стрелкой 145">
            <a:extLst>
              <a:ext uri="{FF2B5EF4-FFF2-40B4-BE49-F238E27FC236}">
                <a16:creationId xmlns:a16="http://schemas.microsoft.com/office/drawing/2014/main" id="{D556AC0D-DD78-227B-B93A-EBB78D05DA78}"/>
              </a:ext>
            </a:extLst>
          </p:cNvPr>
          <p:cNvCxnSpPr>
            <a:endCxn id="140" idx="1"/>
          </p:cNvCxnSpPr>
          <p:nvPr/>
        </p:nvCxnSpPr>
        <p:spPr>
          <a:xfrm>
            <a:off x="6320406" y="1938767"/>
            <a:ext cx="417620" cy="352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8" name="Прямоугольник 147">
            <a:extLst>
              <a:ext uri="{FF2B5EF4-FFF2-40B4-BE49-F238E27FC236}">
                <a16:creationId xmlns:a16="http://schemas.microsoft.com/office/drawing/2014/main" id="{FE3480DB-EF80-EE40-F3C8-9385F8A34608}"/>
              </a:ext>
            </a:extLst>
          </p:cNvPr>
          <p:cNvSpPr/>
          <p:nvPr/>
        </p:nvSpPr>
        <p:spPr>
          <a:xfrm>
            <a:off x="8854214" y="781199"/>
            <a:ext cx="3146081" cy="7687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Инспектором контролируемому лицу предъявляется  требование о представлении необходимых и (или) имеющих значение для проведения оценки соблюдения обязательных требований документов и (или) их копий, в том числе материалов фотосъемки, видеозаписи. </a:t>
            </a:r>
          </a:p>
          <a:p>
            <a:pPr algn="ctr"/>
            <a:r>
              <a:rPr lang="ru-RU" sz="800" b="1" dirty="0"/>
              <a:t>Материалы предоставляются в срок, указанный инспектором</a:t>
            </a:r>
          </a:p>
        </p:txBody>
      </p:sp>
      <p:cxnSp>
        <p:nvCxnSpPr>
          <p:cNvPr id="150" name="Прямая со стрелкой 149">
            <a:extLst>
              <a:ext uri="{FF2B5EF4-FFF2-40B4-BE49-F238E27FC236}">
                <a16:creationId xmlns:a16="http://schemas.microsoft.com/office/drawing/2014/main" id="{BF9C4D78-387C-E298-30A8-7958EB0E597B}"/>
              </a:ext>
            </a:extLst>
          </p:cNvPr>
          <p:cNvCxnSpPr>
            <a:cxnSpLocks/>
            <a:stCxn id="134" idx="3"/>
          </p:cNvCxnSpPr>
          <p:nvPr/>
        </p:nvCxnSpPr>
        <p:spPr>
          <a:xfrm>
            <a:off x="8642837" y="1324759"/>
            <a:ext cx="2113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0" name="Прямоугольник 159">
            <a:extLst>
              <a:ext uri="{FF2B5EF4-FFF2-40B4-BE49-F238E27FC236}">
                <a16:creationId xmlns:a16="http://schemas.microsoft.com/office/drawing/2014/main" id="{864A01E1-104A-2F4D-08C6-71A6A7687F1B}"/>
              </a:ext>
            </a:extLst>
          </p:cNvPr>
          <p:cNvSpPr/>
          <p:nvPr/>
        </p:nvSpPr>
        <p:spPr>
          <a:xfrm>
            <a:off x="8869510" y="1659058"/>
            <a:ext cx="3130785" cy="142580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Инспектором, экспертом или специалистом изымается проба (образец) почвы, сточных и (или) дренажных вод, сбросов загрязняющих веществ, отходов производства и потребления, иных предметов и материалов для их направления на испытание и (или) экспертизу в контрольный орган и (или) экспертную организацию в целях проведения оценки соблюдения обязательных требований.</a:t>
            </a:r>
          </a:p>
          <a:p>
            <a:pPr algn="ctr"/>
            <a:r>
              <a:rPr lang="ru-RU" sz="800" dirty="0"/>
              <a:t>Отбор проб (образцов) осуществляется </a:t>
            </a:r>
            <a:r>
              <a:rPr lang="ru-RU" sz="800" b="1" dirty="0"/>
              <a:t>в присутствии контролируемого лица </a:t>
            </a:r>
            <a:r>
              <a:rPr lang="ru-RU" sz="800" dirty="0"/>
              <a:t>(его представителя) и (или)</a:t>
            </a:r>
            <a:r>
              <a:rPr lang="ru-RU" sz="800" b="1" dirty="0"/>
              <a:t> с применением видеозаписи.</a:t>
            </a:r>
          </a:p>
          <a:p>
            <a:pPr algn="ctr"/>
            <a:r>
              <a:rPr lang="ru-RU" sz="800" b="1" dirty="0"/>
              <a:t>Составляется протокол отбора проб (образцов)</a:t>
            </a:r>
            <a:endParaRPr lang="ru-RU" sz="800" dirty="0"/>
          </a:p>
        </p:txBody>
      </p:sp>
      <p:sp>
        <p:nvSpPr>
          <p:cNvPr id="164" name="Прямоугольник 163">
            <a:extLst>
              <a:ext uri="{FF2B5EF4-FFF2-40B4-BE49-F238E27FC236}">
                <a16:creationId xmlns:a16="http://schemas.microsoft.com/office/drawing/2014/main" id="{BB0F347C-1585-9B65-0F20-F6825CE8C924}"/>
              </a:ext>
            </a:extLst>
          </p:cNvPr>
          <p:cNvSpPr/>
          <p:nvPr/>
        </p:nvSpPr>
        <p:spPr>
          <a:xfrm>
            <a:off x="6731366" y="2598330"/>
            <a:ext cx="1904338" cy="3825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Совершается контрольное действие – экспертиза</a:t>
            </a:r>
          </a:p>
        </p:txBody>
      </p:sp>
      <p:cxnSp>
        <p:nvCxnSpPr>
          <p:cNvPr id="166" name="Прямая со стрелкой 165">
            <a:extLst>
              <a:ext uri="{FF2B5EF4-FFF2-40B4-BE49-F238E27FC236}">
                <a16:creationId xmlns:a16="http://schemas.microsoft.com/office/drawing/2014/main" id="{89A3F2CC-C756-F560-8F1E-7670A766843A}"/>
              </a:ext>
            </a:extLst>
          </p:cNvPr>
          <p:cNvCxnSpPr>
            <a:endCxn id="164" idx="1"/>
          </p:cNvCxnSpPr>
          <p:nvPr/>
        </p:nvCxnSpPr>
        <p:spPr>
          <a:xfrm>
            <a:off x="6114296" y="1954314"/>
            <a:ext cx="617070" cy="8352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8" name="Прямая со стрелкой 167">
            <a:extLst>
              <a:ext uri="{FF2B5EF4-FFF2-40B4-BE49-F238E27FC236}">
                <a16:creationId xmlns:a16="http://schemas.microsoft.com/office/drawing/2014/main" id="{6FF82476-972A-DD81-DA09-FE55C0A4545A}"/>
              </a:ext>
            </a:extLst>
          </p:cNvPr>
          <p:cNvCxnSpPr>
            <a:cxnSpLocks/>
            <a:stCxn id="135" idx="3"/>
          </p:cNvCxnSpPr>
          <p:nvPr/>
        </p:nvCxnSpPr>
        <p:spPr>
          <a:xfrm flipV="1">
            <a:off x="8642837" y="1808494"/>
            <a:ext cx="23380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5" name="Прямоугольник 194">
            <a:extLst>
              <a:ext uri="{FF2B5EF4-FFF2-40B4-BE49-F238E27FC236}">
                <a16:creationId xmlns:a16="http://schemas.microsoft.com/office/drawing/2014/main" id="{8824A422-0749-302D-E92C-87FFC3EE9751}"/>
              </a:ext>
            </a:extLst>
          </p:cNvPr>
          <p:cNvSpPr/>
          <p:nvPr/>
        </p:nvSpPr>
        <p:spPr>
          <a:xfrm>
            <a:off x="8854214" y="3207067"/>
            <a:ext cx="3130785" cy="10158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Инспектором или специалистом по месту нахождения контрольного органа используется специальное оборудование и (или) технические приборы для исследования проб (образцов) почвы, сточных и (или) дренажных вод, сбросов загрязняющих веществ, отходов производства и потребления, иных предметов и материалов.</a:t>
            </a:r>
          </a:p>
          <a:p>
            <a:pPr algn="ctr"/>
            <a:r>
              <a:rPr lang="ru-RU" sz="800" b="1" dirty="0"/>
              <a:t>Составляется протокол испытания</a:t>
            </a:r>
            <a:r>
              <a:rPr lang="ru-RU" sz="800" dirty="0"/>
              <a:t>. </a:t>
            </a:r>
          </a:p>
        </p:txBody>
      </p:sp>
      <p:cxnSp>
        <p:nvCxnSpPr>
          <p:cNvPr id="197" name="Прямая со стрелкой 196">
            <a:extLst>
              <a:ext uri="{FF2B5EF4-FFF2-40B4-BE49-F238E27FC236}">
                <a16:creationId xmlns:a16="http://schemas.microsoft.com/office/drawing/2014/main" id="{ACF7D1B0-2C94-38EF-5782-20DDD825615D}"/>
              </a:ext>
            </a:extLst>
          </p:cNvPr>
          <p:cNvCxnSpPr>
            <a:stCxn id="140" idx="3"/>
          </p:cNvCxnSpPr>
          <p:nvPr/>
        </p:nvCxnSpPr>
        <p:spPr>
          <a:xfrm>
            <a:off x="8642364" y="2291605"/>
            <a:ext cx="211850" cy="9126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7" name="Прямоугольник 206">
            <a:extLst>
              <a:ext uri="{FF2B5EF4-FFF2-40B4-BE49-F238E27FC236}">
                <a16:creationId xmlns:a16="http://schemas.microsoft.com/office/drawing/2014/main" id="{4106ACD7-42B2-3F99-3348-A06CEB305D53}"/>
              </a:ext>
            </a:extLst>
          </p:cNvPr>
          <p:cNvSpPr/>
          <p:nvPr/>
        </p:nvSpPr>
        <p:spPr>
          <a:xfrm>
            <a:off x="8869509" y="4348827"/>
            <a:ext cx="3130785" cy="71753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Проведение экспертом или экспертной организации по заданию контрольного органа исследований по вопросам, разрешение которых требует специальных знаний в определенных контрольным органом областях экспертизы.</a:t>
            </a:r>
          </a:p>
          <a:p>
            <a:pPr algn="ctr"/>
            <a:r>
              <a:rPr lang="ru-RU" sz="800" b="1" dirty="0"/>
              <a:t>Результаты экспертизы оформляются экспертным заключением.</a:t>
            </a:r>
          </a:p>
        </p:txBody>
      </p:sp>
      <p:cxnSp>
        <p:nvCxnSpPr>
          <p:cNvPr id="211" name="Прямая со стрелкой 210">
            <a:extLst>
              <a:ext uri="{FF2B5EF4-FFF2-40B4-BE49-F238E27FC236}">
                <a16:creationId xmlns:a16="http://schemas.microsoft.com/office/drawing/2014/main" id="{12F25C86-D61B-3959-6BE0-35AC7473F314}"/>
              </a:ext>
            </a:extLst>
          </p:cNvPr>
          <p:cNvCxnSpPr/>
          <p:nvPr/>
        </p:nvCxnSpPr>
        <p:spPr>
          <a:xfrm>
            <a:off x="8635704" y="2980877"/>
            <a:ext cx="218510" cy="1557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2" name="Прямоугольник 211">
            <a:extLst>
              <a:ext uri="{FF2B5EF4-FFF2-40B4-BE49-F238E27FC236}">
                <a16:creationId xmlns:a16="http://schemas.microsoft.com/office/drawing/2014/main" id="{97DCF450-E1BD-4E30-84C3-E5AD6D09184A}"/>
              </a:ext>
            </a:extLst>
          </p:cNvPr>
          <p:cNvSpPr/>
          <p:nvPr/>
        </p:nvSpPr>
        <p:spPr>
          <a:xfrm>
            <a:off x="8876643" y="5192270"/>
            <a:ext cx="3130785" cy="7687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Визуальное обследование территорий, помещений, производственных и иных объектов.</a:t>
            </a:r>
          </a:p>
          <a:p>
            <a:pPr algn="ctr"/>
            <a:r>
              <a:rPr lang="ru-RU" sz="800" dirty="0"/>
              <a:t>Осмотр осуществляется инспектором </a:t>
            </a:r>
            <a:r>
              <a:rPr lang="ru-RU" sz="800" b="1" dirty="0"/>
              <a:t>в присутствии контролируемого лица </a:t>
            </a:r>
            <a:r>
              <a:rPr lang="ru-RU" sz="800" dirty="0"/>
              <a:t>(его представителя) и (или) </a:t>
            </a:r>
            <a:r>
              <a:rPr lang="ru-RU" sz="800" b="1" dirty="0"/>
              <a:t>с применением видеозаписи</a:t>
            </a:r>
            <a:r>
              <a:rPr lang="ru-RU" sz="800" dirty="0"/>
              <a:t>.</a:t>
            </a:r>
          </a:p>
          <a:p>
            <a:pPr algn="ctr"/>
            <a:r>
              <a:rPr lang="ru-RU" sz="800" b="1" dirty="0"/>
              <a:t>Составляется протокол осмотра.</a:t>
            </a:r>
          </a:p>
        </p:txBody>
      </p:sp>
      <p:cxnSp>
        <p:nvCxnSpPr>
          <p:cNvPr id="216" name="Прямая со стрелкой 215">
            <a:extLst>
              <a:ext uri="{FF2B5EF4-FFF2-40B4-BE49-F238E27FC236}">
                <a16:creationId xmlns:a16="http://schemas.microsoft.com/office/drawing/2014/main" id="{4D75928E-B1D9-B232-18CF-81102743970B}"/>
              </a:ext>
            </a:extLst>
          </p:cNvPr>
          <p:cNvCxnSpPr>
            <a:cxnSpLocks/>
          </p:cNvCxnSpPr>
          <p:nvPr/>
        </p:nvCxnSpPr>
        <p:spPr>
          <a:xfrm>
            <a:off x="8566110" y="3730669"/>
            <a:ext cx="310533" cy="17201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8" name="Прямоугольник 217">
            <a:extLst>
              <a:ext uri="{FF2B5EF4-FFF2-40B4-BE49-F238E27FC236}">
                <a16:creationId xmlns:a16="http://schemas.microsoft.com/office/drawing/2014/main" id="{C150143A-318F-2450-E432-4D2C7050BF1F}"/>
              </a:ext>
            </a:extLst>
          </p:cNvPr>
          <p:cNvSpPr/>
          <p:nvPr/>
        </p:nvSpPr>
        <p:spPr>
          <a:xfrm>
            <a:off x="5570017" y="6039881"/>
            <a:ext cx="6437411" cy="7687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Используется специальное оборудование и (или) технические приборы (измерительные, испытательные приборы и инструменты, мини-лаборатории и переносные аппараты, государственные и иные информационные системы, программные средства) для определения фактических значений, показателей, действий (событий), имеющих значение для оценки соблюдения обязательных требований.</a:t>
            </a:r>
          </a:p>
          <a:p>
            <a:pPr algn="ctr"/>
            <a:r>
              <a:rPr lang="ru-RU" sz="800" dirty="0"/>
              <a:t>Инструментальное обследование осуществляется инспектором или специалистом, имеющими </a:t>
            </a:r>
            <a:r>
              <a:rPr lang="ru-RU" sz="800" b="1" dirty="0"/>
              <a:t>допуск к работе на специальном оборудовании, использованию технических приборов</a:t>
            </a:r>
            <a:r>
              <a:rPr lang="ru-RU" sz="800" dirty="0"/>
              <a:t>.</a:t>
            </a:r>
          </a:p>
          <a:p>
            <a:pPr algn="ctr"/>
            <a:r>
              <a:rPr lang="ru-RU" sz="800" b="1" dirty="0"/>
              <a:t>Составляется протокол инструментального обследования</a:t>
            </a:r>
          </a:p>
        </p:txBody>
      </p:sp>
      <p:cxnSp>
        <p:nvCxnSpPr>
          <p:cNvPr id="223" name="Прямая со стрелкой 222">
            <a:extLst>
              <a:ext uri="{FF2B5EF4-FFF2-40B4-BE49-F238E27FC236}">
                <a16:creationId xmlns:a16="http://schemas.microsoft.com/office/drawing/2014/main" id="{AA379B78-2416-797A-E387-EF1DEF26236F}"/>
              </a:ext>
            </a:extLst>
          </p:cNvPr>
          <p:cNvCxnSpPr>
            <a:cxnSpLocks/>
            <a:stCxn id="125" idx="3"/>
            <a:endCxn id="218" idx="0"/>
          </p:cNvCxnSpPr>
          <p:nvPr/>
        </p:nvCxnSpPr>
        <p:spPr>
          <a:xfrm>
            <a:off x="8566111" y="4696194"/>
            <a:ext cx="222612" cy="1343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4" name="Прямоугольник 223">
            <a:extLst>
              <a:ext uri="{FF2B5EF4-FFF2-40B4-BE49-F238E27FC236}">
                <a16:creationId xmlns:a16="http://schemas.microsoft.com/office/drawing/2014/main" id="{31D8B53F-9137-BB6B-616A-1AA62685401D}"/>
              </a:ext>
            </a:extLst>
          </p:cNvPr>
          <p:cNvSpPr/>
          <p:nvPr/>
        </p:nvSpPr>
        <p:spPr>
          <a:xfrm>
            <a:off x="5239831" y="4309425"/>
            <a:ext cx="1289385" cy="15138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800" dirty="0"/>
              <a:t>Получение устной информации, имеющей значение для проведения оценки соблюдения обязательных требований, от контролируемого лица (его представителя) и иных лиц.</a:t>
            </a:r>
          </a:p>
          <a:p>
            <a:pPr algn="ctr"/>
            <a:r>
              <a:rPr lang="ru-RU" sz="800" b="1" dirty="0"/>
              <a:t>Составляется протокол опроса</a:t>
            </a:r>
            <a:r>
              <a:rPr lang="ru-RU" sz="800" dirty="0"/>
              <a:t>.</a:t>
            </a:r>
          </a:p>
        </p:txBody>
      </p:sp>
      <p:cxnSp>
        <p:nvCxnSpPr>
          <p:cNvPr id="227" name="Прямая со стрелкой 226">
            <a:extLst>
              <a:ext uri="{FF2B5EF4-FFF2-40B4-BE49-F238E27FC236}">
                <a16:creationId xmlns:a16="http://schemas.microsoft.com/office/drawing/2014/main" id="{C777C597-DB5A-9F43-4255-A9701A31C84F}"/>
              </a:ext>
            </a:extLst>
          </p:cNvPr>
          <p:cNvCxnSpPr/>
          <p:nvPr/>
        </p:nvCxnSpPr>
        <p:spPr>
          <a:xfrm flipH="1">
            <a:off x="6217397" y="4120296"/>
            <a:ext cx="421947" cy="162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13993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65D6C85B-E9C0-1029-147D-F4AD6383FFC6}"/>
              </a:ext>
            </a:extLst>
          </p:cNvPr>
          <p:cNvSpPr>
            <a:spLocks noGrp="1"/>
          </p:cNvSpPr>
          <p:nvPr>
            <p:ph type="sldNum" sz="quarter" idx="12"/>
          </p:nvPr>
        </p:nvSpPr>
        <p:spPr/>
        <p:txBody>
          <a:bodyPr/>
          <a:lstStyle/>
          <a:p>
            <a:fld id="{3600A750-35C0-2E4C-B022-317EB2D3CF73}" type="slidenum">
              <a:rPr lang="ru-RU" smtClean="0"/>
              <a:t>56</a:t>
            </a:fld>
            <a:endParaRPr lang="ru-RU"/>
          </a:p>
        </p:txBody>
      </p:sp>
      <p:sp>
        <p:nvSpPr>
          <p:cNvPr id="6" name="Прямоугольник 5">
            <a:extLst>
              <a:ext uri="{FF2B5EF4-FFF2-40B4-BE49-F238E27FC236}">
                <a16:creationId xmlns:a16="http://schemas.microsoft.com/office/drawing/2014/main" id="{D02433FA-CE05-29DD-1F6E-AD52D3572ED9}"/>
              </a:ext>
            </a:extLst>
          </p:cNvPr>
          <p:cNvSpPr/>
          <p:nvPr/>
        </p:nvSpPr>
        <p:spPr>
          <a:xfrm>
            <a:off x="840259" y="1410267"/>
            <a:ext cx="10511481" cy="3367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rPr>
              <a:t>Спасибо за внимание!</a:t>
            </a:r>
          </a:p>
          <a:p>
            <a:pPr algn="ctr"/>
            <a:endParaRPr lang="ru-RU" sz="2400" dirty="0">
              <a:solidFill>
                <a:schemeClr val="tx1"/>
              </a:solidFill>
            </a:endParaRPr>
          </a:p>
          <a:p>
            <a:pPr algn="ctr"/>
            <a:endParaRPr lang="ru-RU" sz="2400" dirty="0">
              <a:solidFill>
                <a:schemeClr val="tx1"/>
              </a:solidFill>
            </a:endParaRPr>
          </a:p>
          <a:p>
            <a:pPr algn="ctr"/>
            <a:endParaRPr lang="ru-RU" sz="2400" dirty="0">
              <a:solidFill>
                <a:schemeClr val="tx1"/>
              </a:solidFill>
            </a:endParaRPr>
          </a:p>
          <a:p>
            <a:pPr algn="ctr"/>
            <a:r>
              <a:rPr lang="ru-RU" sz="2400" dirty="0">
                <a:solidFill>
                  <a:schemeClr val="tx1"/>
                </a:solidFill>
              </a:rPr>
              <a:t>Контактные данные:</a:t>
            </a:r>
          </a:p>
          <a:p>
            <a:pPr algn="ctr"/>
            <a:r>
              <a:rPr lang="ru-RU" sz="2400" dirty="0" err="1">
                <a:solidFill>
                  <a:schemeClr val="tx1"/>
                </a:solidFill>
              </a:rPr>
              <a:t>Славецкий</a:t>
            </a:r>
            <a:r>
              <a:rPr lang="ru-RU" sz="2400" dirty="0">
                <a:solidFill>
                  <a:schemeClr val="tx1"/>
                </a:solidFill>
              </a:rPr>
              <a:t> Дмитрий Валерьевич</a:t>
            </a:r>
          </a:p>
          <a:p>
            <a:pPr algn="ctr"/>
            <a:r>
              <a:rPr lang="en-US" sz="2400" dirty="0">
                <a:solidFill>
                  <a:schemeClr val="tx1"/>
                </a:solidFill>
              </a:rPr>
              <a:t>E-mail:</a:t>
            </a:r>
            <a:r>
              <a:rPr lang="ru-RU" sz="2400" dirty="0">
                <a:solidFill>
                  <a:schemeClr val="tx1"/>
                </a:solidFill>
              </a:rPr>
              <a:t> </a:t>
            </a:r>
            <a:r>
              <a:rPr lang="en-US" sz="2400" dirty="0" err="1">
                <a:solidFill>
                  <a:schemeClr val="tx1"/>
                </a:solidFill>
              </a:rPr>
              <a:t>slavetsky_sgd@mail.ru</a:t>
            </a:r>
            <a:r>
              <a:rPr lang="ru-RU" sz="2400" dirty="0">
                <a:solidFill>
                  <a:schemeClr val="tx1"/>
                </a:solidFill>
              </a:rPr>
              <a:t>, </a:t>
            </a:r>
            <a:r>
              <a:rPr lang="en" sz="2400" dirty="0">
                <a:solidFill>
                  <a:schemeClr val="tx1"/>
                </a:solidFill>
                <a:hlinkClick r:id="rId2"/>
              </a:rPr>
              <a:t>smo.samregion@gmail.com</a:t>
            </a:r>
            <a:endParaRPr lang="ru-RU" sz="2400" dirty="0">
              <a:solidFill>
                <a:schemeClr val="tx1"/>
              </a:solidFill>
            </a:endParaRPr>
          </a:p>
        </p:txBody>
      </p:sp>
    </p:spTree>
    <p:extLst>
      <p:ext uri="{BB962C8B-B14F-4D97-AF65-F5344CB8AC3E}">
        <p14:creationId xmlns:p14="http://schemas.microsoft.com/office/powerpoint/2010/main" val="3087283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5</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Неясная или противоречивая регламентация отдельных аспектов муниципального контроля – нарушение</a:t>
            </a:r>
          </a:p>
          <a:p>
            <a:r>
              <a:rPr lang="ru-RU" sz="1600" b="1" dirty="0">
                <a:solidFill>
                  <a:srgbClr val="000000"/>
                </a:solidFill>
                <a:effectLst/>
                <a:ea typeface="Times New Roman" panose="02020603050405020304" pitchFamily="18" charset="0"/>
              </a:rPr>
              <a:t>общеправового критерия определенности, ясности и недвусмысленности правового регулирования</a:t>
            </a:r>
            <a:r>
              <a:rPr lang="ru-RU" sz="1600" b="1" dirty="0">
                <a:effectLst/>
              </a:rPr>
              <a:t> </a:t>
            </a:r>
            <a:endParaRPr lang="ru-RU" sz="1600" b="1"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1.2. Дефекты в утвержденных положениях о муниципальном контроле: неясная или противоречивая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89004" y="1998216"/>
            <a:ext cx="11115315" cy="1323439"/>
          </a:xfrm>
          <a:prstGeom prst="rect">
            <a:avLst/>
          </a:prstGeom>
        </p:spPr>
        <p:txBody>
          <a:bodyPr wrap="square">
            <a:spAutoFit/>
          </a:bodyPr>
          <a:lstStyle/>
          <a:p>
            <a:r>
              <a:rPr lang="ru-RU" sz="1600" dirty="0"/>
              <a:t>Пример: </a:t>
            </a:r>
          </a:p>
          <a:p>
            <a:r>
              <a:rPr lang="ru-RU" sz="1600" dirty="0"/>
              <a:t>муниципальное образование Белгородской области (контроль в благоустройстве):</a:t>
            </a:r>
          </a:p>
          <a:p>
            <a:endParaRPr lang="ru-RU" sz="1600" dirty="0"/>
          </a:p>
          <a:p>
            <a:r>
              <a:rPr lang="ru-RU" sz="1600" dirty="0"/>
              <a:t>Индикаторы риска </a:t>
            </a:r>
            <a:r>
              <a:rPr lang="ru-RU" sz="1600" b="0" i="0" dirty="0">
                <a:solidFill>
                  <a:srgbClr val="22272F"/>
                </a:solidFill>
                <a:effectLst/>
              </a:rPr>
              <a:t>нарушения обязательных требований, проверяемых в рамках осуществления муниципального контроля,</a:t>
            </a:r>
            <a:r>
              <a:rPr lang="ru-RU" sz="1600" dirty="0"/>
              <a:t> в положении о контроле определены следующим образом:</a:t>
            </a:r>
          </a:p>
        </p:txBody>
      </p:sp>
      <p:graphicFrame>
        <p:nvGraphicFramePr>
          <p:cNvPr id="3" name="Таблица 2">
            <a:extLst>
              <a:ext uri="{FF2B5EF4-FFF2-40B4-BE49-F238E27FC236}">
                <a16:creationId xmlns:a16="http://schemas.microsoft.com/office/drawing/2014/main" id="{EFEE76E8-F13D-14C0-BFC0-695CD580CE44}"/>
              </a:ext>
            </a:extLst>
          </p:cNvPr>
          <p:cNvGraphicFramePr>
            <a:graphicFrameLocks noGrp="1"/>
          </p:cNvGraphicFramePr>
          <p:nvPr>
            <p:extLst>
              <p:ext uri="{D42A27DB-BD31-4B8C-83A1-F6EECF244321}">
                <p14:modId xmlns:p14="http://schemas.microsoft.com/office/powerpoint/2010/main" val="730476120"/>
              </p:ext>
            </p:extLst>
          </p:nvPr>
        </p:nvGraphicFramePr>
        <p:xfrm>
          <a:off x="838200" y="3493805"/>
          <a:ext cx="10515600" cy="2036111"/>
        </p:xfrm>
        <a:graphic>
          <a:graphicData uri="http://schemas.openxmlformats.org/drawingml/2006/table">
            <a:tbl>
              <a:tblPr>
                <a:tableStyleId>{5C22544A-7EE6-4342-B048-85BDC9FD1C3A}</a:tableStyleId>
              </a:tblPr>
              <a:tblGrid>
                <a:gridCol w="2955246">
                  <a:extLst>
                    <a:ext uri="{9D8B030D-6E8A-4147-A177-3AD203B41FA5}">
                      <a16:colId xmlns:a16="http://schemas.microsoft.com/office/drawing/2014/main" val="3445830078"/>
                    </a:ext>
                  </a:extLst>
                </a:gridCol>
                <a:gridCol w="4786411">
                  <a:extLst>
                    <a:ext uri="{9D8B030D-6E8A-4147-A177-3AD203B41FA5}">
                      <a16:colId xmlns:a16="http://schemas.microsoft.com/office/drawing/2014/main" val="916610332"/>
                    </a:ext>
                  </a:extLst>
                </a:gridCol>
                <a:gridCol w="2773943">
                  <a:extLst>
                    <a:ext uri="{9D8B030D-6E8A-4147-A177-3AD203B41FA5}">
                      <a16:colId xmlns:a16="http://schemas.microsoft.com/office/drawing/2014/main" val="143221057"/>
                    </a:ext>
                  </a:extLst>
                </a:gridCol>
              </a:tblGrid>
              <a:tr h="803312">
                <a:tc>
                  <a:txBody>
                    <a:bodyPr/>
                    <a:lstStyle/>
                    <a:p>
                      <a:pPr algn="ctr" fontAlgn="b"/>
                      <a:r>
                        <a:rPr lang="ru-RU" sz="1600" u="none" strike="noStrike" dirty="0">
                          <a:effectLst/>
                        </a:rPr>
                        <a:t>Наименование индикатора</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Нормальное состояние для выбранного параметра (критерии оценки), единица измерения (при наличии)</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Показатель индикатора риска</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25360085"/>
                  </a:ext>
                </a:extLst>
              </a:tr>
              <a:tr h="222031">
                <a:tc>
                  <a:txBody>
                    <a:bodyPr/>
                    <a:lstStyle/>
                    <a:p>
                      <a:pPr algn="ctr" fontAlgn="b"/>
                      <a:r>
                        <a:rPr lang="ru-RU" sz="1600" u="none" strike="noStrike">
                          <a:effectLst/>
                        </a:rPr>
                        <a:t>Наименование индикатора 1</a:t>
                      </a:r>
                      <a:endParaRPr lang="ru-RU" sz="1600" b="0" i="0" u="none" strike="noStrike">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5 - 10, шт.</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&lt; 5 шт. или &gt; 10 шт.</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6779296"/>
                  </a:ext>
                </a:extLst>
              </a:tr>
              <a:tr h="222031">
                <a:tc>
                  <a:txBody>
                    <a:bodyPr/>
                    <a:lstStyle/>
                    <a:p>
                      <a:pPr algn="ctr" fontAlgn="b"/>
                      <a:r>
                        <a:rPr lang="ru-RU" sz="1600" u="none" strike="noStrike">
                          <a:effectLst/>
                        </a:rPr>
                        <a:t>Наименование индикатора 2</a:t>
                      </a:r>
                      <a:endParaRPr lang="ru-RU" sz="1600" b="0" i="0" u="none" strike="noStrike">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нет</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да</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5827321"/>
                  </a:ext>
                </a:extLst>
              </a:tr>
              <a:tr h="657988">
                <a:tc>
                  <a:txBody>
                    <a:bodyPr/>
                    <a:lstStyle/>
                    <a:p>
                      <a:pPr algn="ctr" fontAlgn="b"/>
                      <a:r>
                        <a:rPr lang="ru-RU" sz="1600" u="none" strike="noStrike">
                          <a:effectLst/>
                        </a:rPr>
                        <a:t>Наименование индикатора 3</a:t>
                      </a:r>
                      <a:endParaRPr lang="ru-RU" sz="1600" b="0" i="0" u="none" strike="noStrike">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определяется в соответствии с Федеральным законом от ... </a:t>
                      </a:r>
                      <a:r>
                        <a:rPr lang="en" sz="1600" u="none" strike="noStrike" dirty="0">
                          <a:effectLst/>
                        </a:rPr>
                        <a:t>N ...</a:t>
                      </a:r>
                      <a:endParaRPr lang="en"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ru-RU" sz="1600" u="none" strike="noStrike" dirty="0">
                          <a:effectLst/>
                        </a:rPr>
                        <a:t>снижение или превышение нормальных параметров более чем на 10%</a:t>
                      </a:r>
                      <a:endParaRPr lang="ru-RU" sz="1600" b="0" i="0" u="none" strike="noStrike" dirty="0">
                        <a:solidFill>
                          <a:srgbClr val="22272F"/>
                        </a:solidFill>
                        <a:effectLst/>
                        <a:latin typeface="PT Serif" panose="020A0603040505020204" pitchFamily="18" charset="0"/>
                      </a:endParaRPr>
                    </a:p>
                  </a:txBody>
                  <a:tcPr marL="4533" marR="4533" marT="45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0738780"/>
                  </a:ext>
                </a:extLst>
              </a:tr>
            </a:tbl>
          </a:graphicData>
        </a:graphic>
      </p:graphicFrame>
    </p:spTree>
    <p:extLst>
      <p:ext uri="{BB962C8B-B14F-4D97-AF65-F5344CB8AC3E}">
        <p14:creationId xmlns:p14="http://schemas.microsoft.com/office/powerpoint/2010/main" val="3517896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6</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Неясная или противоречивая регламентация отдельных аспектов муниципального контроля – нарушение</a:t>
            </a:r>
          </a:p>
          <a:p>
            <a:r>
              <a:rPr lang="ru-RU" sz="1600" b="1" dirty="0">
                <a:solidFill>
                  <a:srgbClr val="000000"/>
                </a:solidFill>
                <a:effectLst/>
                <a:ea typeface="Times New Roman" panose="02020603050405020304" pitchFamily="18" charset="0"/>
              </a:rPr>
              <a:t>общеправового критерия определенности, ясности и недвусмысленности правового регулирования</a:t>
            </a:r>
            <a:r>
              <a:rPr lang="ru-RU" sz="1600" b="1" dirty="0">
                <a:effectLst/>
              </a:rPr>
              <a:t> </a:t>
            </a:r>
            <a:endParaRPr lang="ru-RU" sz="1600" b="1"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1.2. Дефекты в утвержденных положениях о муниципальном контроле: неясная или противоречивая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89004" y="1998216"/>
            <a:ext cx="11115315" cy="4031873"/>
          </a:xfrm>
          <a:prstGeom prst="rect">
            <a:avLst/>
          </a:prstGeom>
        </p:spPr>
        <p:txBody>
          <a:bodyPr wrap="square">
            <a:spAutoFit/>
          </a:bodyPr>
          <a:lstStyle/>
          <a:p>
            <a:r>
              <a:rPr lang="ru-RU" sz="1600" dirty="0"/>
              <a:t>Пример: </a:t>
            </a:r>
          </a:p>
          <a:p>
            <a:r>
              <a:rPr lang="ru-RU" sz="1600" dirty="0"/>
              <a:t>городское поселение «Рабочий поселок Чегдомын» Верхнебуреинского муниципального района Хабаровского края (контроль в благоустройстве):</a:t>
            </a:r>
          </a:p>
          <a:p>
            <a:endParaRPr lang="ru-RU" sz="1600" dirty="0"/>
          </a:p>
          <a:p>
            <a:r>
              <a:rPr lang="ru-RU" sz="1600" dirty="0"/>
              <a:t>К категории среднего риска отнесены следующие объекты муниципального контроля:</a:t>
            </a:r>
          </a:p>
          <a:p>
            <a:endParaRPr lang="ru-RU" sz="1600" dirty="0"/>
          </a:p>
          <a:p>
            <a:r>
              <a:rPr lang="ru-RU" sz="1600" b="1" dirty="0"/>
              <a:t>вывески, фасады зданий, строений, сооружений, малые архитектурные формы, некапитальные нестационарные строения и сооружения, информационные щиты, указатели, ограждающие устройства</a:t>
            </a:r>
            <a:r>
              <a:rPr lang="ru-RU" sz="1600" dirty="0"/>
              <a:t>.</a:t>
            </a:r>
          </a:p>
          <a:p>
            <a:endParaRPr lang="ru-RU" sz="1600" dirty="0"/>
          </a:p>
          <a:p>
            <a:r>
              <a:rPr lang="ru-RU" sz="1600" b="1" dirty="0"/>
              <a:t>вывески, фасады зданий, строений, сооружений, малые архитектурные формы, некапитальные нестационарные строения и сооружения, информационные щиты и указатели, ограждающие устройства, расположенные:</a:t>
            </a:r>
            <a:endParaRPr lang="ru-RU" sz="1600" dirty="0"/>
          </a:p>
          <a:p>
            <a:r>
              <a:rPr lang="ru-RU" sz="1600" dirty="0"/>
              <a:t>а) в городском поселении «Рабочий посёлок Чегдомын» Верхнебуреинского муниципального района Хабаровского края на улицах: Центральная, Мира, Заводская, Софийская, Блюхера, 60 лет Октября, Парковая, Строительная, Пионерская, Лазо, Театральная, Торговая, Пушкина, </a:t>
            </a:r>
            <a:r>
              <a:rPr lang="ru-RU" sz="1600" b="1" u="sng" dirty="0"/>
              <a:t>ГРП</a:t>
            </a:r>
            <a:r>
              <a:rPr lang="ru-RU" sz="1600" dirty="0"/>
              <a:t>, </a:t>
            </a:r>
            <a:r>
              <a:rPr lang="ru-RU" sz="1600" b="1" u="sng" dirty="0"/>
              <a:t>территория Ж/Д вокзала</a:t>
            </a:r>
            <a:r>
              <a:rPr lang="ru-RU" sz="1600" dirty="0"/>
              <a:t>, на территории парка "Семейный" и сквера "Молодежный", площадь Блюхера;</a:t>
            </a:r>
          </a:p>
          <a:p>
            <a:r>
              <a:rPr lang="ru-RU" sz="1600" dirty="0"/>
              <a:t>б) в п. ЦЭС.</a:t>
            </a:r>
          </a:p>
        </p:txBody>
      </p:sp>
      <p:sp>
        <p:nvSpPr>
          <p:cNvPr id="6" name="Скругленный прямоугольник 5">
            <a:extLst>
              <a:ext uri="{FF2B5EF4-FFF2-40B4-BE49-F238E27FC236}">
                <a16:creationId xmlns:a16="http://schemas.microsoft.com/office/drawing/2014/main" id="{39859AD4-D636-D2AE-8EF1-6DEB6F8512C7}"/>
              </a:ext>
            </a:extLst>
          </p:cNvPr>
          <p:cNvSpPr/>
          <p:nvPr/>
        </p:nvSpPr>
        <p:spPr>
          <a:xfrm>
            <a:off x="487681" y="3429000"/>
            <a:ext cx="11115316" cy="128500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103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p:txBody>
          <a:bodyPr/>
          <a:lstStyle/>
          <a:p>
            <a:fld id="{3600A750-35C0-2E4C-B022-317EB2D3CF73}" type="slidenum">
              <a:rPr lang="ru-RU" smtClean="0"/>
              <a:t>7</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Неясная или противоречивая регламентация отдельных аспектов муниципального контроля – нарушение</a:t>
            </a:r>
          </a:p>
          <a:p>
            <a:r>
              <a:rPr lang="ru-RU" sz="1600" b="1" dirty="0">
                <a:solidFill>
                  <a:srgbClr val="000000"/>
                </a:solidFill>
                <a:effectLst/>
                <a:ea typeface="Times New Roman" panose="02020603050405020304" pitchFamily="18" charset="0"/>
              </a:rPr>
              <a:t>общеправового критерия определенности, ясности и недвусмысленности правового регулирования</a:t>
            </a:r>
            <a:r>
              <a:rPr lang="ru-RU" sz="1600" b="1" dirty="0">
                <a:effectLst/>
              </a:rPr>
              <a:t> </a:t>
            </a:r>
            <a:endParaRPr lang="ru-RU" sz="1600" b="1"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1.2. Дефекты в утвержденных положениях о муниципальном контроле: неясная или противоречивая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89005" y="1905617"/>
            <a:ext cx="11115315" cy="4278094"/>
          </a:xfrm>
          <a:prstGeom prst="rect">
            <a:avLst/>
          </a:prstGeom>
        </p:spPr>
        <p:txBody>
          <a:bodyPr wrap="square">
            <a:spAutoFit/>
          </a:bodyPr>
          <a:lstStyle/>
          <a:p>
            <a:r>
              <a:rPr lang="ru-RU" sz="1600" dirty="0"/>
              <a:t>Примеры: </a:t>
            </a:r>
          </a:p>
          <a:p>
            <a:endParaRPr lang="ru-RU" sz="1600" dirty="0"/>
          </a:p>
          <a:p>
            <a:r>
              <a:rPr lang="ru-RU" sz="1600" dirty="0"/>
              <a:t>1) муниципальное образование Челябинской области (земельный контроль):</a:t>
            </a:r>
          </a:p>
          <a:p>
            <a:endParaRPr lang="ru-RU" sz="1600" dirty="0"/>
          </a:p>
          <a:p>
            <a:r>
              <a:rPr lang="ru-RU" sz="1600" dirty="0"/>
              <a:t>к </a:t>
            </a:r>
            <a:r>
              <a:rPr lang="ru-RU" sz="1600" b="1" dirty="0"/>
              <a:t>индикаторам риска нарушения обязательных требований </a:t>
            </a:r>
            <a:r>
              <a:rPr lang="ru-RU" sz="1600" dirty="0"/>
              <a:t>в том числе отнесено: </a:t>
            </a:r>
          </a:p>
          <a:p>
            <a:r>
              <a:rPr lang="ru-RU" sz="1600" b="1" dirty="0"/>
              <a:t>- выявление индикаторов риска нарушения обязательных требований</a:t>
            </a:r>
            <a:r>
              <a:rPr lang="ru-RU" sz="1600" dirty="0"/>
              <a:t>, полученных с соблюдением требований законодательства Российской Федерации из источников, обеспечивающих их достоверность, в том числе в ходе проведения профилактических мероприятий, контрольных (надзорных) мероприятий, от государственных органов, органов местного самоуправления и организаций в рамках межведомственного информационного взаимодействия, из обращений контролируемых лиц, иных граждан и организаций, из сообщений средств массовой информации, государственных и ведомственных информационных систем</a:t>
            </a:r>
          </a:p>
          <a:p>
            <a:endParaRPr lang="ru-RU" sz="1600" dirty="0"/>
          </a:p>
          <a:p>
            <a:r>
              <a:rPr lang="ru-RU" sz="1600" dirty="0"/>
              <a:t>2) муниципальное образование Иркутской области (контроль в благоустройстве):</a:t>
            </a:r>
          </a:p>
          <a:p>
            <a:endParaRPr lang="ru-RU" sz="1600" dirty="0"/>
          </a:p>
          <a:p>
            <a:r>
              <a:rPr lang="ru-RU" sz="1600" dirty="0"/>
              <a:t>к категории высокого риска отнесены следующие объекты муниципального контроля:</a:t>
            </a:r>
            <a:endParaRPr lang="ru-RU" sz="1600" b="1" dirty="0"/>
          </a:p>
          <a:p>
            <a:r>
              <a:rPr lang="ru-RU" sz="1600" b="1" u="sng" dirty="0"/>
              <a:t>территории с массовым пребыванием людей</a:t>
            </a:r>
            <a:r>
              <a:rPr lang="ru-RU" sz="1600" dirty="0"/>
              <a:t>, детские площадки, спортивные и другие площадки отдыха и досуга, пешеходные дорожки вдоль проезжих частей улиц.</a:t>
            </a:r>
          </a:p>
        </p:txBody>
      </p:sp>
    </p:spTree>
    <p:extLst>
      <p:ext uri="{BB962C8B-B14F-4D97-AF65-F5344CB8AC3E}">
        <p14:creationId xmlns:p14="http://schemas.microsoft.com/office/powerpoint/2010/main" val="1362618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a:extLst>
              <a:ext uri="{FF2B5EF4-FFF2-40B4-BE49-F238E27FC236}">
                <a16:creationId xmlns:a16="http://schemas.microsoft.com/office/drawing/2014/main" id="{D3FDD51D-A15E-EC18-1EB5-98B3C52C8359}"/>
              </a:ext>
            </a:extLst>
          </p:cNvPr>
          <p:cNvSpPr>
            <a:spLocks noGrp="1"/>
          </p:cNvSpPr>
          <p:nvPr>
            <p:ph type="sldNum" sz="quarter" idx="12"/>
          </p:nvPr>
        </p:nvSpPr>
        <p:spPr>
          <a:xfrm>
            <a:off x="8610601" y="6171446"/>
            <a:ext cx="2743200" cy="365125"/>
          </a:xfrm>
        </p:spPr>
        <p:txBody>
          <a:bodyPr/>
          <a:lstStyle/>
          <a:p>
            <a:fld id="{3600A750-35C0-2E4C-B022-317EB2D3CF73}" type="slidenum">
              <a:rPr lang="ru-RU" smtClean="0"/>
              <a:t>8</a:t>
            </a:fld>
            <a:endParaRPr lang="ru-RU"/>
          </a:p>
        </p:txBody>
      </p:sp>
      <p:sp>
        <p:nvSpPr>
          <p:cNvPr id="7" name="Прямоугольник 6">
            <a:extLst>
              <a:ext uri="{FF2B5EF4-FFF2-40B4-BE49-F238E27FC236}">
                <a16:creationId xmlns:a16="http://schemas.microsoft.com/office/drawing/2014/main" id="{6BAC1057-4B70-E049-95FA-1A89EC3F3145}"/>
              </a:ext>
            </a:extLst>
          </p:cNvPr>
          <p:cNvSpPr/>
          <p:nvPr/>
        </p:nvSpPr>
        <p:spPr>
          <a:xfrm>
            <a:off x="589005" y="1148204"/>
            <a:ext cx="11115315" cy="584775"/>
          </a:xfrm>
          <a:prstGeom prst="rect">
            <a:avLst/>
          </a:prstGeom>
          <a:solidFill>
            <a:schemeClr val="accent2">
              <a:lumMod val="20000"/>
              <a:lumOff val="80000"/>
            </a:schemeClr>
          </a:solidFill>
          <a:ln>
            <a:solidFill>
              <a:schemeClr val="tx1"/>
            </a:solidFill>
          </a:ln>
        </p:spPr>
        <p:txBody>
          <a:bodyPr wrap="square">
            <a:spAutoFit/>
          </a:bodyPr>
          <a:lstStyle/>
          <a:p>
            <a:r>
              <a:rPr lang="ru-RU" sz="1600" b="1" dirty="0"/>
              <a:t>Неясная или противоречивая регламентация отдельных аспектов муниципального контроля – нарушение</a:t>
            </a:r>
          </a:p>
          <a:p>
            <a:r>
              <a:rPr lang="ru-RU" sz="1600" b="1" dirty="0">
                <a:solidFill>
                  <a:srgbClr val="000000"/>
                </a:solidFill>
                <a:effectLst/>
                <a:ea typeface="Times New Roman" panose="02020603050405020304" pitchFamily="18" charset="0"/>
              </a:rPr>
              <a:t>общеправового критерия определенности, ясности и недвусмысленности правового регулирования</a:t>
            </a:r>
            <a:r>
              <a:rPr lang="ru-RU" sz="1600" b="1" dirty="0">
                <a:effectLst/>
              </a:rPr>
              <a:t> </a:t>
            </a:r>
            <a:endParaRPr lang="ru-RU" sz="1600" b="1" dirty="0"/>
          </a:p>
        </p:txBody>
      </p:sp>
      <p:sp>
        <p:nvSpPr>
          <p:cNvPr id="8" name="Прямоугольник 7">
            <a:extLst>
              <a:ext uri="{FF2B5EF4-FFF2-40B4-BE49-F238E27FC236}">
                <a16:creationId xmlns:a16="http://schemas.microsoft.com/office/drawing/2014/main" id="{6BBD9E42-E695-61D0-ACCD-243F2BC40AD3}"/>
              </a:ext>
            </a:extLst>
          </p:cNvPr>
          <p:cNvSpPr/>
          <p:nvPr/>
        </p:nvSpPr>
        <p:spPr>
          <a:xfrm>
            <a:off x="1161393" y="136525"/>
            <a:ext cx="9869214" cy="1149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1.2. Дефекты в утвержденных положениях о муниципальном контроле: неясная или противоречивая регламентация</a:t>
            </a:r>
          </a:p>
        </p:txBody>
      </p:sp>
      <p:sp>
        <p:nvSpPr>
          <p:cNvPr id="2" name="Прямоугольник 1">
            <a:extLst>
              <a:ext uri="{FF2B5EF4-FFF2-40B4-BE49-F238E27FC236}">
                <a16:creationId xmlns:a16="http://schemas.microsoft.com/office/drawing/2014/main" id="{9ABED60B-3621-8B38-6F0B-D544BEFFC22D}"/>
              </a:ext>
            </a:extLst>
          </p:cNvPr>
          <p:cNvSpPr/>
          <p:nvPr/>
        </p:nvSpPr>
        <p:spPr>
          <a:xfrm>
            <a:off x="589005" y="1732979"/>
            <a:ext cx="11115315" cy="4616648"/>
          </a:xfrm>
          <a:prstGeom prst="rect">
            <a:avLst/>
          </a:prstGeom>
        </p:spPr>
        <p:txBody>
          <a:bodyPr wrap="square">
            <a:spAutoFit/>
          </a:bodyPr>
          <a:lstStyle/>
          <a:p>
            <a:r>
              <a:rPr lang="ru-RU" sz="1400" dirty="0"/>
              <a:t>Пример: </a:t>
            </a:r>
          </a:p>
          <a:p>
            <a:r>
              <a:rPr lang="ru-RU" sz="1400" dirty="0"/>
              <a:t>муниципальное образование Красноярского края (контроль в благоустройстве):</a:t>
            </a:r>
          </a:p>
          <a:p>
            <a:endParaRPr lang="ru-RU" sz="1400" dirty="0"/>
          </a:p>
          <a:p>
            <a:r>
              <a:rPr lang="ru-RU" sz="1400" dirty="0"/>
              <a:t>К категории </a:t>
            </a:r>
            <a:r>
              <a:rPr lang="ru-RU" sz="1400" b="1" dirty="0"/>
              <a:t>высокого риска </a:t>
            </a:r>
            <a:r>
              <a:rPr lang="ru-RU" sz="1400" dirty="0"/>
              <a:t>отнесены следующие объекты муниципального контроля:</a:t>
            </a:r>
          </a:p>
          <a:p>
            <a:r>
              <a:rPr lang="ru-RU" sz="1400" dirty="0"/>
              <a:t>- территории общего пользования, прилегающие к зданиям, строениям, сооружениям, земельным участкам (прилегающие территории), к которым правилами благоустройства установлены требования к содержанию и их пользованию;</a:t>
            </a:r>
          </a:p>
          <a:p>
            <a:r>
              <a:rPr lang="ru-RU" sz="1400" dirty="0"/>
              <a:t>… </a:t>
            </a:r>
          </a:p>
          <a:p>
            <a:endParaRPr lang="ru-RU" sz="1400" dirty="0"/>
          </a:p>
          <a:p>
            <a:r>
              <a:rPr lang="ru-RU" sz="1400" dirty="0"/>
              <a:t>К категории </a:t>
            </a:r>
            <a:r>
              <a:rPr lang="ru-RU" sz="1400" b="1" dirty="0"/>
              <a:t>среднего риска </a:t>
            </a:r>
            <a:r>
              <a:rPr lang="ru-RU" sz="1400" dirty="0"/>
              <a:t>отнесены следующие объекты муниципального контроля:</a:t>
            </a:r>
          </a:p>
          <a:p>
            <a:r>
              <a:rPr lang="ru-RU" sz="1400" dirty="0"/>
              <a:t>- вывески, фасады зданий, строений, сооружений, малые архитектурные формы, некапитальные нестационарные строения и сооружения, информационные щиты, указатели, ограждающие устройства на объектах, не отнесенных к категории значительного риска;</a:t>
            </a:r>
          </a:p>
          <a:p>
            <a:r>
              <a:rPr lang="ru-RU" sz="1400" dirty="0"/>
              <a:t>… </a:t>
            </a:r>
          </a:p>
          <a:p>
            <a:endParaRPr lang="ru-RU" sz="1400" dirty="0"/>
          </a:p>
          <a:p>
            <a:r>
              <a:rPr lang="ru-RU" sz="1400" b="1" dirty="0"/>
              <a:t>Объекты контроля, подлежащие отнесению к категориям среднего и низкого риска, подлежат отнесению к категориям высокого и среднего риска в случаях:</a:t>
            </a:r>
            <a:endParaRPr lang="ru-RU" sz="1400" dirty="0"/>
          </a:p>
          <a:p>
            <a:r>
              <a:rPr lang="ru-RU" sz="1400" dirty="0"/>
              <a:t>а) </a:t>
            </a:r>
            <a:r>
              <a:rPr lang="ru-RU" sz="1400" b="1" u="sng" dirty="0"/>
              <a:t>невыполнения в установленный срок ранее выданных предписаний</a:t>
            </a:r>
            <a:r>
              <a:rPr lang="ru-RU" sz="1400" dirty="0"/>
              <a:t>;</a:t>
            </a:r>
          </a:p>
          <a:p>
            <a:r>
              <a:rPr lang="ru-RU" sz="1400" dirty="0"/>
              <a:t>б) </a:t>
            </a:r>
            <a:r>
              <a:rPr lang="ru-RU" sz="1400" b="1" u="sng" dirty="0"/>
              <a:t>воспрепятствование</a:t>
            </a:r>
            <a:r>
              <a:rPr lang="ru-RU" sz="1400" b="1" dirty="0"/>
              <a:t> </a:t>
            </a:r>
            <a:r>
              <a:rPr lang="ru-RU" sz="1400" dirty="0"/>
              <a:t>контролируемыми лицами или их представителями </a:t>
            </a:r>
            <a:r>
              <a:rPr lang="ru-RU" sz="1400" b="1" u="sng" dirty="0"/>
              <a:t>доступу должностных лиц</a:t>
            </a:r>
            <a:r>
              <a:rPr lang="ru-RU" sz="1400" dirty="0"/>
              <a:t>, уполномоченных осуществлять контроль, на объект контроля в течение года, предшествующего отнесению к категории риска;</a:t>
            </a:r>
          </a:p>
          <a:p>
            <a:endParaRPr lang="ru-RU" sz="1400" dirty="0"/>
          </a:p>
          <a:p>
            <a:r>
              <a:rPr lang="ru-RU" sz="1400" b="1" dirty="0"/>
              <a:t>Объекты контроля, подлежащие отнесению к категории высокого и среднего риска, подлежат отнесению к категории среднего и низкого риска при отсутствии вышеуказанных обстоятельств</a:t>
            </a:r>
            <a:r>
              <a:rPr lang="ru-RU" sz="1400" dirty="0"/>
              <a:t>.</a:t>
            </a:r>
          </a:p>
        </p:txBody>
      </p:sp>
      <p:sp>
        <p:nvSpPr>
          <p:cNvPr id="3" name="Скругленный прямоугольник 2">
            <a:extLst>
              <a:ext uri="{FF2B5EF4-FFF2-40B4-BE49-F238E27FC236}">
                <a16:creationId xmlns:a16="http://schemas.microsoft.com/office/drawing/2014/main" id="{FD29A0F4-A0D2-BA78-8C81-7CE1BD1625F7}"/>
              </a:ext>
            </a:extLst>
          </p:cNvPr>
          <p:cNvSpPr/>
          <p:nvPr/>
        </p:nvSpPr>
        <p:spPr>
          <a:xfrm>
            <a:off x="589005" y="5719507"/>
            <a:ext cx="11259007" cy="6301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9050545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3912</TotalTime>
  <Words>13107</Words>
  <Application>Microsoft Office PowerPoint</Application>
  <PresentationFormat>Широкоэкранный</PresentationFormat>
  <Paragraphs>891</Paragraphs>
  <Slides>57</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57</vt:i4>
      </vt:variant>
    </vt:vector>
  </HeadingPairs>
  <TitlesOfParts>
    <vt:vector size="64" baseType="lpstr">
      <vt:lpstr>Arial</vt:lpstr>
      <vt:lpstr>Calibri</vt:lpstr>
      <vt:lpstr>Calibri Light</vt:lpstr>
      <vt:lpstr>Georgia</vt:lpstr>
      <vt:lpstr>PT Serif</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Муниципальный инспектор и административная ответственность  контролируемого лица за нарушение правил благоустройства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Дмитрий Славецкий</dc:creator>
  <cp:lastModifiedBy>Юдин Захарий Геннадьевич</cp:lastModifiedBy>
  <cp:revision>550</cp:revision>
  <cp:lastPrinted>2023-02-01T13:33:26Z</cp:lastPrinted>
  <dcterms:created xsi:type="dcterms:W3CDTF">2022-07-14T05:48:16Z</dcterms:created>
  <dcterms:modified xsi:type="dcterms:W3CDTF">2023-02-02T05:32:36Z</dcterms:modified>
</cp:coreProperties>
</file>